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7"/>
  </p:notesMasterIdLst>
  <p:sldIdLst>
    <p:sldId id="261" r:id="rId5"/>
    <p:sldId id="262" r:id="rId6"/>
    <p:sldId id="263" r:id="rId7"/>
    <p:sldId id="300" r:id="rId8"/>
    <p:sldId id="301" r:id="rId9"/>
    <p:sldId id="302" r:id="rId10"/>
    <p:sldId id="303" r:id="rId11"/>
    <p:sldId id="304" r:id="rId12"/>
    <p:sldId id="307" r:id="rId13"/>
    <p:sldId id="305" r:id="rId14"/>
    <p:sldId id="306" r:id="rId15"/>
    <p:sldId id="308" r:id="rId16"/>
    <p:sldId id="309" r:id="rId17"/>
    <p:sldId id="310" r:id="rId18"/>
    <p:sldId id="311" r:id="rId19"/>
    <p:sldId id="272" r:id="rId20"/>
    <p:sldId id="273" r:id="rId21"/>
    <p:sldId id="274" r:id="rId22"/>
    <p:sldId id="275" r:id="rId23"/>
    <p:sldId id="276" r:id="rId24"/>
    <p:sldId id="277" r:id="rId25"/>
    <p:sldId id="27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6/4/2021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6/4/2021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6/4/2021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6/4/2021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6/4/2021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6/4/2021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6/4/2021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6/4/2021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6/4/2021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6/4/2021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6/4/2021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6/4/2021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6/4/2021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info.deeplearning.ai/the-batch-companies-slipping-on-ai-goals-self-training-for-better-vision-muppets-and-models-china-vs-us-only-the-best-examples-proliferating-patent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AWS </a:t>
            </a:r>
            <a:r>
              <a:rPr lang="en-US" dirty="0" err="1"/>
              <a:t>MLoPS</a:t>
            </a:r>
            <a:r>
              <a:rPr lang="en-US" dirty="0"/>
              <a:t> FRAMEWORK</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DR. RAVI CHANGLE</a:t>
            </a: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63A0B-6A87-4B38-821C-79FF4E390EE3}"/>
              </a:ext>
            </a:extLst>
          </p:cNvPr>
          <p:cNvSpPr>
            <a:spLocks noGrp="1"/>
          </p:cNvSpPr>
          <p:nvPr>
            <p:ph type="title"/>
          </p:nvPr>
        </p:nvSpPr>
        <p:spPr/>
        <p:txBody>
          <a:bodyPr/>
          <a:lstStyle/>
          <a:p>
            <a:pPr algn="ctr"/>
            <a:r>
              <a:rPr lang="en-US" b="0" i="0" dirty="0">
                <a:effectLst/>
                <a:latin typeface="sohne"/>
              </a:rPr>
              <a:t>ii) Train</a:t>
            </a:r>
            <a:endParaRPr lang="en-IN" dirty="0"/>
          </a:p>
        </p:txBody>
      </p:sp>
      <p:sp>
        <p:nvSpPr>
          <p:cNvPr id="3" name="Content Placeholder 2">
            <a:extLst>
              <a:ext uri="{FF2B5EF4-FFF2-40B4-BE49-F238E27FC236}">
                <a16:creationId xmlns:a16="http://schemas.microsoft.com/office/drawing/2014/main" id="{71120D64-D1A9-455E-B49B-CECFBD7A2125}"/>
              </a:ext>
            </a:extLst>
          </p:cNvPr>
          <p:cNvSpPr>
            <a:spLocks noGrp="1"/>
          </p:cNvSpPr>
          <p:nvPr>
            <p:ph idx="1"/>
          </p:nvPr>
        </p:nvSpPr>
        <p:spPr/>
        <p:txBody>
          <a:bodyPr>
            <a:normAutofit fontScale="62500" lnSpcReduction="20000"/>
          </a:bodyPr>
          <a:lstStyle/>
          <a:p>
            <a:pPr algn="l"/>
            <a:r>
              <a:rPr lang="en-US" b="0" i="0" dirty="0">
                <a:solidFill>
                  <a:srgbClr val="292929"/>
                </a:solidFill>
                <a:effectLst/>
                <a:latin typeface="charter"/>
              </a:rPr>
              <a:t>Once your model is built, it has to be trained with the data and for this purpose all the EC2 compute is provisioned by the </a:t>
            </a:r>
            <a:r>
              <a:rPr lang="en-US" b="0" i="0" dirty="0" err="1">
                <a:solidFill>
                  <a:srgbClr val="292929"/>
                </a:solidFill>
                <a:effectLst/>
                <a:latin typeface="charter"/>
              </a:rPr>
              <a:t>Sagemaker</a:t>
            </a:r>
            <a:r>
              <a:rPr lang="en-US" b="0" i="0" dirty="0">
                <a:solidFill>
                  <a:srgbClr val="292929"/>
                </a:solidFill>
                <a:effectLst/>
                <a:latin typeface="charter"/>
              </a:rPr>
              <a:t> in the background. You can initiate the training from </a:t>
            </a:r>
            <a:r>
              <a:rPr lang="en-US" b="0" i="0" dirty="0" err="1">
                <a:solidFill>
                  <a:srgbClr val="292929"/>
                </a:solidFill>
                <a:effectLst/>
                <a:latin typeface="charter"/>
              </a:rPr>
              <a:t>Jupyter</a:t>
            </a:r>
            <a:r>
              <a:rPr lang="en-US" b="0" i="0" dirty="0">
                <a:solidFill>
                  <a:srgbClr val="292929"/>
                </a:solidFill>
                <a:effectLst/>
                <a:latin typeface="charter"/>
              </a:rPr>
              <a:t> notebook by calling the fit function or by submitting it on the console.</a:t>
            </a:r>
          </a:p>
          <a:p>
            <a:pPr algn="l"/>
            <a:r>
              <a:rPr lang="en-US" b="0" i="0" dirty="0" err="1">
                <a:solidFill>
                  <a:srgbClr val="292929"/>
                </a:solidFill>
                <a:effectLst/>
                <a:latin typeface="sohne"/>
              </a:rPr>
              <a:t>sess</a:t>
            </a:r>
            <a:r>
              <a:rPr lang="en-US" b="0" i="0" dirty="0">
                <a:solidFill>
                  <a:srgbClr val="292929"/>
                </a:solidFill>
                <a:effectLst/>
                <a:latin typeface="sohne"/>
              </a:rPr>
              <a:t> = </a:t>
            </a:r>
            <a:r>
              <a:rPr lang="en-US" b="0" i="0" dirty="0" err="1">
                <a:solidFill>
                  <a:srgbClr val="292929"/>
                </a:solidFill>
                <a:effectLst/>
                <a:latin typeface="sohne"/>
              </a:rPr>
              <a:t>sagemaker.Session</a:t>
            </a:r>
            <a:r>
              <a:rPr lang="en-US" b="0" i="0" dirty="0">
                <a:solidFill>
                  <a:srgbClr val="292929"/>
                </a:solidFill>
                <a:effectLst/>
                <a:latin typeface="sohne"/>
              </a:rPr>
              <a:t>()</a:t>
            </a:r>
          </a:p>
          <a:p>
            <a:pPr algn="l"/>
            <a:r>
              <a:rPr lang="en-US" b="0" i="0" dirty="0" err="1">
                <a:solidFill>
                  <a:srgbClr val="292929"/>
                </a:solidFill>
                <a:effectLst/>
                <a:latin typeface="sohne"/>
              </a:rPr>
              <a:t>xgb</a:t>
            </a:r>
            <a:r>
              <a:rPr lang="en-US" b="0" i="0" dirty="0">
                <a:solidFill>
                  <a:srgbClr val="292929"/>
                </a:solidFill>
                <a:effectLst/>
                <a:latin typeface="sohne"/>
              </a:rPr>
              <a:t> = </a:t>
            </a:r>
            <a:r>
              <a:rPr lang="en-US" b="0" i="0" dirty="0" err="1">
                <a:solidFill>
                  <a:srgbClr val="292929"/>
                </a:solidFill>
                <a:effectLst/>
                <a:latin typeface="sohne"/>
              </a:rPr>
              <a:t>sagemaker.estimator.Estimator</a:t>
            </a:r>
            <a:r>
              <a:rPr lang="en-US" b="0" i="0" dirty="0">
                <a:solidFill>
                  <a:srgbClr val="292929"/>
                </a:solidFill>
                <a:effectLst/>
                <a:latin typeface="sohne"/>
              </a:rPr>
              <a:t>(containers[</a:t>
            </a:r>
            <a:r>
              <a:rPr lang="en-US" b="0" i="0" dirty="0" err="1">
                <a:solidFill>
                  <a:srgbClr val="292929"/>
                </a:solidFill>
                <a:effectLst/>
                <a:latin typeface="sohne"/>
              </a:rPr>
              <a:t>my_region</a:t>
            </a:r>
            <a:r>
              <a:rPr lang="en-US" b="0" i="0" dirty="0">
                <a:solidFill>
                  <a:srgbClr val="292929"/>
                </a:solidFill>
                <a:effectLst/>
                <a:latin typeface="sohne"/>
              </a:rPr>
              <a:t>],role, </a:t>
            </a:r>
            <a:r>
              <a:rPr lang="en-US" b="0" i="0" dirty="0" err="1">
                <a:solidFill>
                  <a:srgbClr val="292929"/>
                </a:solidFill>
                <a:effectLst/>
                <a:latin typeface="sohne"/>
              </a:rPr>
              <a:t>train_instance_count</a:t>
            </a:r>
            <a:r>
              <a:rPr lang="en-US" b="0" i="0" dirty="0">
                <a:solidFill>
                  <a:srgbClr val="292929"/>
                </a:solidFill>
                <a:effectLst/>
                <a:latin typeface="sohne"/>
              </a:rPr>
              <a:t>=1, </a:t>
            </a:r>
            <a:r>
              <a:rPr lang="en-US" b="0" i="0" dirty="0" err="1">
                <a:solidFill>
                  <a:srgbClr val="292929"/>
                </a:solidFill>
                <a:effectLst/>
                <a:latin typeface="sohne"/>
              </a:rPr>
              <a:t>train_instance_type</a:t>
            </a:r>
            <a:r>
              <a:rPr lang="en-US" b="0" i="0" dirty="0">
                <a:solidFill>
                  <a:srgbClr val="292929"/>
                </a:solidFill>
                <a:effectLst/>
                <a:latin typeface="sohne"/>
              </a:rPr>
              <a:t>=’ml.m4.xlarge’,output_path=’s3://{}/{}/</a:t>
            </a:r>
            <a:r>
              <a:rPr lang="en-US" b="0" i="0" dirty="0" err="1">
                <a:solidFill>
                  <a:srgbClr val="292929"/>
                </a:solidFill>
                <a:effectLst/>
                <a:latin typeface="sohne"/>
              </a:rPr>
              <a:t>output’.format</a:t>
            </a:r>
            <a:r>
              <a:rPr lang="en-US" b="0" i="0" dirty="0">
                <a:solidFill>
                  <a:srgbClr val="292929"/>
                </a:solidFill>
                <a:effectLst/>
                <a:latin typeface="sohne"/>
              </a:rPr>
              <a:t>(</a:t>
            </a:r>
            <a:r>
              <a:rPr lang="en-US" b="0" i="0" dirty="0" err="1">
                <a:solidFill>
                  <a:srgbClr val="292929"/>
                </a:solidFill>
                <a:effectLst/>
                <a:latin typeface="sohne"/>
              </a:rPr>
              <a:t>bucket_name</a:t>
            </a:r>
            <a:r>
              <a:rPr lang="en-US" b="0" i="0" dirty="0">
                <a:solidFill>
                  <a:srgbClr val="292929"/>
                </a:solidFill>
                <a:effectLst/>
                <a:latin typeface="sohne"/>
              </a:rPr>
              <a:t>, prefix),</a:t>
            </a:r>
            <a:r>
              <a:rPr lang="en-US" b="0" i="0" dirty="0" err="1">
                <a:solidFill>
                  <a:srgbClr val="292929"/>
                </a:solidFill>
                <a:effectLst/>
                <a:latin typeface="sohne"/>
              </a:rPr>
              <a:t>sagemaker_session</a:t>
            </a:r>
            <a:r>
              <a:rPr lang="en-US" b="0" i="0" dirty="0">
                <a:solidFill>
                  <a:srgbClr val="292929"/>
                </a:solidFill>
                <a:effectLst/>
                <a:latin typeface="sohne"/>
              </a:rPr>
              <a:t>=</a:t>
            </a:r>
            <a:r>
              <a:rPr lang="en-US" b="0" i="0" dirty="0" err="1">
                <a:solidFill>
                  <a:srgbClr val="292929"/>
                </a:solidFill>
                <a:effectLst/>
                <a:latin typeface="sohne"/>
              </a:rPr>
              <a:t>sess</a:t>
            </a:r>
            <a:r>
              <a:rPr lang="en-US" b="0" i="0" dirty="0">
                <a:solidFill>
                  <a:srgbClr val="292929"/>
                </a:solidFill>
                <a:effectLst/>
                <a:latin typeface="sohne"/>
              </a:rPr>
              <a:t>)</a:t>
            </a:r>
          </a:p>
          <a:p>
            <a:pPr algn="l"/>
            <a:r>
              <a:rPr lang="en-US" b="0" i="0" dirty="0" err="1">
                <a:solidFill>
                  <a:srgbClr val="292929"/>
                </a:solidFill>
                <a:effectLst/>
                <a:latin typeface="sohne"/>
              </a:rPr>
              <a:t>xgb.set_hyperparameters</a:t>
            </a:r>
            <a:r>
              <a:rPr lang="en-US" b="0" i="0" dirty="0">
                <a:solidFill>
                  <a:srgbClr val="292929"/>
                </a:solidFill>
                <a:effectLst/>
                <a:latin typeface="sohne"/>
              </a:rPr>
              <a:t>(</a:t>
            </a:r>
            <a:r>
              <a:rPr lang="en-US" b="0" i="0" dirty="0" err="1">
                <a:solidFill>
                  <a:srgbClr val="292929"/>
                </a:solidFill>
                <a:effectLst/>
                <a:latin typeface="sohne"/>
              </a:rPr>
              <a:t>max_depth</a:t>
            </a:r>
            <a:r>
              <a:rPr lang="en-US" b="0" i="0" dirty="0">
                <a:solidFill>
                  <a:srgbClr val="292929"/>
                </a:solidFill>
                <a:effectLst/>
                <a:latin typeface="sohne"/>
              </a:rPr>
              <a:t>=5,eta=0.2,gamma=4,min_child_weight=6,subsample=0.8,silent=0,objective=’</a:t>
            </a:r>
            <a:r>
              <a:rPr lang="en-US" b="0" i="0" dirty="0" err="1">
                <a:solidFill>
                  <a:srgbClr val="292929"/>
                </a:solidFill>
                <a:effectLst/>
                <a:latin typeface="sohne"/>
              </a:rPr>
              <a:t>binary:logistic</a:t>
            </a:r>
            <a:r>
              <a:rPr lang="en-US" b="0" i="0" dirty="0">
                <a:solidFill>
                  <a:srgbClr val="292929"/>
                </a:solidFill>
                <a:effectLst/>
                <a:latin typeface="sohne"/>
              </a:rPr>
              <a:t>’,</a:t>
            </a:r>
            <a:r>
              <a:rPr lang="en-US" b="0" i="0" dirty="0" err="1">
                <a:solidFill>
                  <a:srgbClr val="292929"/>
                </a:solidFill>
                <a:effectLst/>
                <a:latin typeface="sohne"/>
              </a:rPr>
              <a:t>num_round</a:t>
            </a:r>
            <a:r>
              <a:rPr lang="en-US" b="0" i="0" dirty="0">
                <a:solidFill>
                  <a:srgbClr val="292929"/>
                </a:solidFill>
                <a:effectLst/>
                <a:latin typeface="sohne"/>
              </a:rPr>
              <a:t>=100)</a:t>
            </a:r>
          </a:p>
          <a:p>
            <a:pPr algn="l"/>
            <a:r>
              <a:rPr lang="en-US" b="0" i="0" dirty="0">
                <a:solidFill>
                  <a:srgbClr val="292929"/>
                </a:solidFill>
                <a:effectLst/>
                <a:latin typeface="charter"/>
              </a:rPr>
              <a:t>Rarely in machine learning, you will get a perfect model after the first training. A very important step in the training model is to optimize the hyperparameters of the ML model to get better results. </a:t>
            </a:r>
            <a:r>
              <a:rPr lang="en-US" b="0" i="0" dirty="0" err="1">
                <a:solidFill>
                  <a:srgbClr val="292929"/>
                </a:solidFill>
                <a:effectLst/>
                <a:latin typeface="charter"/>
              </a:rPr>
              <a:t>Sagemaker</a:t>
            </a:r>
            <a:r>
              <a:rPr lang="en-US" b="0" i="0" dirty="0">
                <a:solidFill>
                  <a:srgbClr val="292929"/>
                </a:solidFill>
                <a:effectLst/>
                <a:latin typeface="charter"/>
              </a:rPr>
              <a:t> has its own algorithms to optimize these hyperparameters of the model for you.</a:t>
            </a:r>
          </a:p>
          <a:p>
            <a:endParaRPr lang="en-IN" dirty="0"/>
          </a:p>
        </p:txBody>
      </p:sp>
    </p:spTree>
    <p:extLst>
      <p:ext uri="{BB962C8B-B14F-4D97-AF65-F5344CB8AC3E}">
        <p14:creationId xmlns:p14="http://schemas.microsoft.com/office/powerpoint/2010/main" val="944500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1DDC7-BAB3-4CDC-932D-11C238ECAC8F}"/>
              </a:ext>
            </a:extLst>
          </p:cNvPr>
          <p:cNvSpPr>
            <a:spLocks noGrp="1"/>
          </p:cNvSpPr>
          <p:nvPr>
            <p:ph type="title"/>
          </p:nvPr>
        </p:nvSpPr>
        <p:spPr/>
        <p:txBody>
          <a:bodyPr/>
          <a:lstStyle/>
          <a:p>
            <a:pPr algn="ctr"/>
            <a:r>
              <a:rPr lang="en-US" b="0" i="0" dirty="0">
                <a:effectLst/>
                <a:latin typeface="sohne"/>
              </a:rPr>
              <a:t>iii) Deploy</a:t>
            </a:r>
            <a:endParaRPr lang="en-IN" dirty="0"/>
          </a:p>
        </p:txBody>
      </p:sp>
      <p:sp>
        <p:nvSpPr>
          <p:cNvPr id="3" name="Content Placeholder 2">
            <a:extLst>
              <a:ext uri="{FF2B5EF4-FFF2-40B4-BE49-F238E27FC236}">
                <a16:creationId xmlns:a16="http://schemas.microsoft.com/office/drawing/2014/main" id="{568427B3-C33A-46D8-891B-FF4910A492C0}"/>
              </a:ext>
            </a:extLst>
          </p:cNvPr>
          <p:cNvSpPr>
            <a:spLocks noGrp="1"/>
          </p:cNvSpPr>
          <p:nvPr>
            <p:ph idx="1"/>
          </p:nvPr>
        </p:nvSpPr>
        <p:spPr/>
        <p:txBody>
          <a:bodyPr>
            <a:normAutofit fontScale="62500" lnSpcReduction="20000"/>
          </a:bodyPr>
          <a:lstStyle/>
          <a:p>
            <a:pPr algn="l"/>
            <a:r>
              <a:rPr lang="en-US" b="0" i="0" dirty="0">
                <a:solidFill>
                  <a:srgbClr val="292929"/>
                </a:solidFill>
                <a:effectLst/>
                <a:latin typeface="charter"/>
              </a:rPr>
              <a:t>If you remember, we discussed how Data Scientists face challenges with the deployment of ML models. </a:t>
            </a:r>
            <a:r>
              <a:rPr lang="en-US" b="0" i="0" dirty="0" err="1">
                <a:solidFill>
                  <a:srgbClr val="292929"/>
                </a:solidFill>
                <a:effectLst/>
                <a:latin typeface="charter"/>
              </a:rPr>
              <a:t>Sagemaker</a:t>
            </a:r>
            <a:r>
              <a:rPr lang="en-US" b="0" i="0" dirty="0">
                <a:solidFill>
                  <a:srgbClr val="292929"/>
                </a:solidFill>
                <a:effectLst/>
                <a:latin typeface="charter"/>
              </a:rPr>
              <a:t> is surely going to make the life easy since for deployment we just need to write single line of code as below or by a single click from the console.</a:t>
            </a:r>
          </a:p>
          <a:p>
            <a:pPr algn="l"/>
            <a:r>
              <a:rPr lang="en-US" b="0" i="0" dirty="0" err="1">
                <a:solidFill>
                  <a:srgbClr val="292929"/>
                </a:solidFill>
                <a:effectLst/>
                <a:latin typeface="charter"/>
              </a:rPr>
              <a:t>xgb_predictor</a:t>
            </a:r>
            <a:r>
              <a:rPr lang="en-US" b="0" i="0" dirty="0">
                <a:solidFill>
                  <a:srgbClr val="292929"/>
                </a:solidFill>
                <a:effectLst/>
                <a:latin typeface="charter"/>
              </a:rPr>
              <a:t> = </a:t>
            </a:r>
            <a:r>
              <a:rPr lang="en-US" b="0" i="0" dirty="0" err="1">
                <a:solidFill>
                  <a:srgbClr val="292929"/>
                </a:solidFill>
                <a:effectLst/>
                <a:latin typeface="charter"/>
              </a:rPr>
              <a:t>xgb.deploy</a:t>
            </a:r>
            <a:r>
              <a:rPr lang="en-US" b="0" i="0" dirty="0">
                <a:solidFill>
                  <a:srgbClr val="292929"/>
                </a:solidFill>
                <a:effectLst/>
                <a:latin typeface="charter"/>
              </a:rPr>
              <a:t>(</a:t>
            </a:r>
            <a:r>
              <a:rPr lang="en-US" b="0" i="0" dirty="0" err="1">
                <a:solidFill>
                  <a:srgbClr val="292929"/>
                </a:solidFill>
                <a:effectLst/>
                <a:latin typeface="charter"/>
              </a:rPr>
              <a:t>initial_instance_count</a:t>
            </a:r>
            <a:r>
              <a:rPr lang="en-US" b="0" i="0" dirty="0">
                <a:solidFill>
                  <a:srgbClr val="292929"/>
                </a:solidFill>
                <a:effectLst/>
                <a:latin typeface="charter"/>
              </a:rPr>
              <a:t>=1,instance_type=’ml.m4.xlarge’)</a:t>
            </a:r>
          </a:p>
          <a:p>
            <a:pPr algn="l"/>
            <a:r>
              <a:rPr lang="en-US" b="0" i="0" dirty="0">
                <a:solidFill>
                  <a:srgbClr val="292929"/>
                </a:solidFill>
                <a:effectLst/>
                <a:latin typeface="charter"/>
              </a:rPr>
              <a:t>The beauty of </a:t>
            </a:r>
            <a:r>
              <a:rPr lang="en-US" b="0" i="0" dirty="0" err="1">
                <a:solidFill>
                  <a:srgbClr val="292929"/>
                </a:solidFill>
                <a:effectLst/>
                <a:latin typeface="charter"/>
              </a:rPr>
              <a:t>Sagemaker</a:t>
            </a:r>
            <a:r>
              <a:rPr lang="en-US" b="0" i="0" dirty="0">
                <a:solidFill>
                  <a:srgbClr val="292929"/>
                </a:solidFill>
                <a:effectLst/>
                <a:latin typeface="charter"/>
              </a:rPr>
              <a:t> is that with just this line of code it automatically creates an HTTPS endpoint to serve the ML models. This means any external client can make an HTTPS request to your model and fetch the prediction as a response.</a:t>
            </a:r>
          </a:p>
          <a:p>
            <a:pPr algn="l"/>
            <a:r>
              <a:rPr lang="en-US" b="0" i="0" dirty="0">
                <a:solidFill>
                  <a:srgbClr val="292929"/>
                </a:solidFill>
                <a:effectLst/>
                <a:latin typeface="charter"/>
              </a:rPr>
              <a:t>Behind the endpoints, </a:t>
            </a:r>
            <a:r>
              <a:rPr lang="en-US" b="0" i="0" dirty="0" err="1">
                <a:solidFill>
                  <a:srgbClr val="292929"/>
                </a:solidFill>
                <a:effectLst/>
                <a:latin typeface="charter"/>
              </a:rPr>
              <a:t>Sagemaker</a:t>
            </a:r>
            <a:r>
              <a:rPr lang="en-US" b="0" i="0" dirty="0">
                <a:solidFill>
                  <a:srgbClr val="292929"/>
                </a:solidFill>
                <a:effectLst/>
                <a:latin typeface="charter"/>
              </a:rPr>
              <a:t> automatically provisions one or many EC2 instances along with a load balancer. The load balancer plays an important role in distributing the incoming request across multiple EC2 instances for efficient performance. You can also configure the endpoints to </a:t>
            </a:r>
            <a:r>
              <a:rPr lang="en-US" b="0" i="0" dirty="0" err="1">
                <a:solidFill>
                  <a:srgbClr val="292929"/>
                </a:solidFill>
                <a:effectLst/>
                <a:latin typeface="charter"/>
              </a:rPr>
              <a:t>autoscale</a:t>
            </a:r>
            <a:r>
              <a:rPr lang="en-US" b="0" i="0" dirty="0">
                <a:solidFill>
                  <a:srgbClr val="292929"/>
                </a:solidFill>
                <a:effectLst/>
                <a:latin typeface="charter"/>
              </a:rPr>
              <a:t> to negotiate the surge in inference calls by the external systems.</a:t>
            </a:r>
          </a:p>
          <a:p>
            <a:pPr algn="l"/>
            <a:r>
              <a:rPr lang="en-US" b="0" i="0" dirty="0">
                <a:solidFill>
                  <a:srgbClr val="292929"/>
                </a:solidFill>
                <a:effectLst/>
                <a:latin typeface="charter"/>
              </a:rPr>
              <a:t>Another useful feature of </a:t>
            </a:r>
            <a:r>
              <a:rPr lang="en-US" b="0" i="0" dirty="0" err="1">
                <a:solidFill>
                  <a:srgbClr val="292929"/>
                </a:solidFill>
                <a:effectLst/>
                <a:latin typeface="charter"/>
              </a:rPr>
              <a:t>Sagemaker</a:t>
            </a:r>
            <a:r>
              <a:rPr lang="en-US" b="0" i="0" dirty="0">
                <a:solidFill>
                  <a:srgbClr val="292929"/>
                </a:solidFill>
                <a:effectLst/>
                <a:latin typeface="charter"/>
              </a:rPr>
              <a:t> is that it allows to deploy multiple versions of the ML models so that data scientists can perform A/B testing.</a:t>
            </a:r>
          </a:p>
          <a:p>
            <a:endParaRPr lang="en-IN" dirty="0"/>
          </a:p>
        </p:txBody>
      </p:sp>
    </p:spTree>
    <p:extLst>
      <p:ext uri="{BB962C8B-B14F-4D97-AF65-F5344CB8AC3E}">
        <p14:creationId xmlns:p14="http://schemas.microsoft.com/office/powerpoint/2010/main" val="18214215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3"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75" name="Group 74">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76"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7"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0"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5"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5"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7"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8"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9"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131" name="Rectangle 130">
            <a:extLst>
              <a:ext uri="{FF2B5EF4-FFF2-40B4-BE49-F238E27FC236}">
                <a16:creationId xmlns:a16="http://schemas.microsoft.com/office/drawing/2014/main" id="{D706AE2E-B17B-43A3-84F8-9C0FE9466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2003"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3" name="Group 132">
            <a:extLst>
              <a:ext uri="{FF2B5EF4-FFF2-40B4-BE49-F238E27FC236}">
                <a16:creationId xmlns:a16="http://schemas.microsoft.com/office/drawing/2014/main" id="{CEFFB8CF-3E94-42D7-849C-841E7744B2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134" name="Rectangle 5">
              <a:extLst>
                <a:ext uri="{FF2B5EF4-FFF2-40B4-BE49-F238E27FC236}">
                  <a16:creationId xmlns:a16="http://schemas.microsoft.com/office/drawing/2014/main" id="{C274DE9A-4502-4454-911E-B7FE9ED6DE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5" name="Freeform 6">
              <a:extLst>
                <a:ext uri="{FF2B5EF4-FFF2-40B4-BE49-F238E27FC236}">
                  <a16:creationId xmlns:a16="http://schemas.microsoft.com/office/drawing/2014/main" id="{76AFCF59-7BED-416B-ACD9-EA099C9B29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6" name="Freeform 7">
              <a:extLst>
                <a:ext uri="{FF2B5EF4-FFF2-40B4-BE49-F238E27FC236}">
                  <a16:creationId xmlns:a16="http://schemas.microsoft.com/office/drawing/2014/main" id="{8EEECEBC-B149-42E5-8164-EE5456F06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Rectangle 8">
              <a:extLst>
                <a:ext uri="{FF2B5EF4-FFF2-40B4-BE49-F238E27FC236}">
                  <a16:creationId xmlns:a16="http://schemas.microsoft.com/office/drawing/2014/main" id="{03B49256-D2D8-436B-8F29-0C7E53366F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8" name="Freeform 9">
              <a:extLst>
                <a:ext uri="{FF2B5EF4-FFF2-40B4-BE49-F238E27FC236}">
                  <a16:creationId xmlns:a16="http://schemas.microsoft.com/office/drawing/2014/main" id="{4045E56F-B537-408E-B346-B9B15C39A5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0">
              <a:extLst>
                <a:ext uri="{FF2B5EF4-FFF2-40B4-BE49-F238E27FC236}">
                  <a16:creationId xmlns:a16="http://schemas.microsoft.com/office/drawing/2014/main" id="{904BDB2F-0893-4AD7-A871-C808C9651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1">
              <a:extLst>
                <a:ext uri="{FF2B5EF4-FFF2-40B4-BE49-F238E27FC236}">
                  <a16:creationId xmlns:a16="http://schemas.microsoft.com/office/drawing/2014/main" id="{512D8C6F-C154-4928-9891-DDCF50DA6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2">
              <a:extLst>
                <a:ext uri="{FF2B5EF4-FFF2-40B4-BE49-F238E27FC236}">
                  <a16:creationId xmlns:a16="http://schemas.microsoft.com/office/drawing/2014/main" id="{7E2BBA63-D694-4AD5-976F-4F1CDB204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3">
              <a:extLst>
                <a:ext uri="{FF2B5EF4-FFF2-40B4-BE49-F238E27FC236}">
                  <a16:creationId xmlns:a16="http://schemas.microsoft.com/office/drawing/2014/main" id="{394F9847-4F95-42E8-AE7E-8DD8A0E27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14">
              <a:extLst>
                <a:ext uri="{FF2B5EF4-FFF2-40B4-BE49-F238E27FC236}">
                  <a16:creationId xmlns:a16="http://schemas.microsoft.com/office/drawing/2014/main" id="{48CE4CA3-085D-44AC-996B-9F347B7BC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15">
              <a:extLst>
                <a:ext uri="{FF2B5EF4-FFF2-40B4-BE49-F238E27FC236}">
                  <a16:creationId xmlns:a16="http://schemas.microsoft.com/office/drawing/2014/main" id="{0D7459AE-7E00-4707-B574-1D3636BB46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6">
              <a:extLst>
                <a:ext uri="{FF2B5EF4-FFF2-40B4-BE49-F238E27FC236}">
                  <a16:creationId xmlns:a16="http://schemas.microsoft.com/office/drawing/2014/main" id="{EF95E020-0C4A-4BD5-84BE-6DF8B8BCAB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7">
              <a:extLst>
                <a:ext uri="{FF2B5EF4-FFF2-40B4-BE49-F238E27FC236}">
                  <a16:creationId xmlns:a16="http://schemas.microsoft.com/office/drawing/2014/main" id="{18CC4862-B9BB-4E63-9630-AA5241E68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18">
              <a:extLst>
                <a:ext uri="{FF2B5EF4-FFF2-40B4-BE49-F238E27FC236}">
                  <a16:creationId xmlns:a16="http://schemas.microsoft.com/office/drawing/2014/main" id="{156A0508-DDAB-4BFB-824D-CA9D3D833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19">
              <a:extLst>
                <a:ext uri="{FF2B5EF4-FFF2-40B4-BE49-F238E27FC236}">
                  <a16:creationId xmlns:a16="http://schemas.microsoft.com/office/drawing/2014/main" id="{E3B0103B-60DE-4385-B84E-53694FB9A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20">
              <a:extLst>
                <a:ext uri="{FF2B5EF4-FFF2-40B4-BE49-F238E27FC236}">
                  <a16:creationId xmlns:a16="http://schemas.microsoft.com/office/drawing/2014/main" id="{C8C1C0D4-C36E-4251-A97F-436AFA3797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1">
              <a:extLst>
                <a:ext uri="{FF2B5EF4-FFF2-40B4-BE49-F238E27FC236}">
                  <a16:creationId xmlns:a16="http://schemas.microsoft.com/office/drawing/2014/main" id="{550D7341-7849-4B72-A2D7-68B7161D43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2">
              <a:extLst>
                <a:ext uri="{FF2B5EF4-FFF2-40B4-BE49-F238E27FC236}">
                  <a16:creationId xmlns:a16="http://schemas.microsoft.com/office/drawing/2014/main" id="{C9E742C7-3FF2-4931-B087-46AAA6C33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3">
              <a:extLst>
                <a:ext uri="{FF2B5EF4-FFF2-40B4-BE49-F238E27FC236}">
                  <a16:creationId xmlns:a16="http://schemas.microsoft.com/office/drawing/2014/main" id="{424AF1DB-9264-4B94-9F0D-EF37F12D47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4">
              <a:extLst>
                <a:ext uri="{FF2B5EF4-FFF2-40B4-BE49-F238E27FC236}">
                  <a16:creationId xmlns:a16="http://schemas.microsoft.com/office/drawing/2014/main" id="{766E43D2-CF93-4468-9B12-FFB234513D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5">
              <a:extLst>
                <a:ext uri="{FF2B5EF4-FFF2-40B4-BE49-F238E27FC236}">
                  <a16:creationId xmlns:a16="http://schemas.microsoft.com/office/drawing/2014/main" id="{AC24EC38-E0E5-4A4E-A64D-359DD4A55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6">
              <a:extLst>
                <a:ext uri="{FF2B5EF4-FFF2-40B4-BE49-F238E27FC236}">
                  <a16:creationId xmlns:a16="http://schemas.microsoft.com/office/drawing/2014/main" id="{338D8FE1-6073-44CF-857C-9273A16075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7">
              <a:extLst>
                <a:ext uri="{FF2B5EF4-FFF2-40B4-BE49-F238E27FC236}">
                  <a16:creationId xmlns:a16="http://schemas.microsoft.com/office/drawing/2014/main" id="{39BAF819-1ABF-4754-B2E6-8C023A3B9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28">
              <a:extLst>
                <a:ext uri="{FF2B5EF4-FFF2-40B4-BE49-F238E27FC236}">
                  <a16:creationId xmlns:a16="http://schemas.microsoft.com/office/drawing/2014/main" id="{2B5FE77A-C8CA-4E0E-BA89-53BA982E6A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29">
              <a:extLst>
                <a:ext uri="{FF2B5EF4-FFF2-40B4-BE49-F238E27FC236}">
                  <a16:creationId xmlns:a16="http://schemas.microsoft.com/office/drawing/2014/main" id="{264169FF-BB01-4F56-812A-738BE4AACB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9" name="Freeform 30">
              <a:extLst>
                <a:ext uri="{FF2B5EF4-FFF2-40B4-BE49-F238E27FC236}">
                  <a16:creationId xmlns:a16="http://schemas.microsoft.com/office/drawing/2014/main" id="{831BA8DD-49DA-443B-AD7A-1680CD2875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Freeform 31">
              <a:extLst>
                <a:ext uri="{FF2B5EF4-FFF2-40B4-BE49-F238E27FC236}">
                  <a16:creationId xmlns:a16="http://schemas.microsoft.com/office/drawing/2014/main" id="{15B5FD47-B408-4DD0-BA9C-76C3F6814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1" name="Freeform 32">
              <a:extLst>
                <a:ext uri="{FF2B5EF4-FFF2-40B4-BE49-F238E27FC236}">
                  <a16:creationId xmlns:a16="http://schemas.microsoft.com/office/drawing/2014/main" id="{2432FB6B-FBB2-438F-A3BC-0392CA944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Rectangle 33">
              <a:extLst>
                <a:ext uri="{FF2B5EF4-FFF2-40B4-BE49-F238E27FC236}">
                  <a16:creationId xmlns:a16="http://schemas.microsoft.com/office/drawing/2014/main" id="{A9E1CA69-4810-4E1D-A227-EA4EF0151FF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63" name="Freeform 34">
              <a:extLst>
                <a:ext uri="{FF2B5EF4-FFF2-40B4-BE49-F238E27FC236}">
                  <a16:creationId xmlns:a16="http://schemas.microsoft.com/office/drawing/2014/main" id="{978653C5-EFDF-4617-9A6A-E810A9C22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35">
              <a:extLst>
                <a:ext uri="{FF2B5EF4-FFF2-40B4-BE49-F238E27FC236}">
                  <a16:creationId xmlns:a16="http://schemas.microsoft.com/office/drawing/2014/main" id="{F1B9F231-1E6A-4122-81B0-043E2A5F5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36">
              <a:extLst>
                <a:ext uri="{FF2B5EF4-FFF2-40B4-BE49-F238E27FC236}">
                  <a16:creationId xmlns:a16="http://schemas.microsoft.com/office/drawing/2014/main" id="{DF2B6BD0-0057-43BC-8681-9FAC9FC53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37">
              <a:extLst>
                <a:ext uri="{FF2B5EF4-FFF2-40B4-BE49-F238E27FC236}">
                  <a16:creationId xmlns:a16="http://schemas.microsoft.com/office/drawing/2014/main" id="{6D7D7117-2276-4EB9-882B-A44A2DB066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38">
              <a:extLst>
                <a:ext uri="{FF2B5EF4-FFF2-40B4-BE49-F238E27FC236}">
                  <a16:creationId xmlns:a16="http://schemas.microsoft.com/office/drawing/2014/main" id="{98AD68EB-6444-4B28-8F06-C0B6111AC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39">
              <a:extLst>
                <a:ext uri="{FF2B5EF4-FFF2-40B4-BE49-F238E27FC236}">
                  <a16:creationId xmlns:a16="http://schemas.microsoft.com/office/drawing/2014/main" id="{438FA125-C459-48A2-913F-F5D04E160E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40">
              <a:extLst>
                <a:ext uri="{FF2B5EF4-FFF2-40B4-BE49-F238E27FC236}">
                  <a16:creationId xmlns:a16="http://schemas.microsoft.com/office/drawing/2014/main" id="{18E796D1-6480-436F-947D-550CCE516E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41">
              <a:extLst>
                <a:ext uri="{FF2B5EF4-FFF2-40B4-BE49-F238E27FC236}">
                  <a16:creationId xmlns:a16="http://schemas.microsoft.com/office/drawing/2014/main" id="{4549B300-4F89-4E35-B5E7-53E3C6A54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42">
              <a:extLst>
                <a:ext uri="{FF2B5EF4-FFF2-40B4-BE49-F238E27FC236}">
                  <a16:creationId xmlns:a16="http://schemas.microsoft.com/office/drawing/2014/main" id="{D8DA6C40-62DD-4FB3-8D06-5A599E3823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2" name="Freeform 43">
              <a:extLst>
                <a:ext uri="{FF2B5EF4-FFF2-40B4-BE49-F238E27FC236}">
                  <a16:creationId xmlns:a16="http://schemas.microsoft.com/office/drawing/2014/main" id="{28EE2B35-9D3D-4925-8DA9-9DF0E40BC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3" name="Freeform 44">
              <a:extLst>
                <a:ext uri="{FF2B5EF4-FFF2-40B4-BE49-F238E27FC236}">
                  <a16:creationId xmlns:a16="http://schemas.microsoft.com/office/drawing/2014/main" id="{9DB82611-4043-4758-81EC-2239619803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Rectangle 45">
              <a:extLst>
                <a:ext uri="{FF2B5EF4-FFF2-40B4-BE49-F238E27FC236}">
                  <a16:creationId xmlns:a16="http://schemas.microsoft.com/office/drawing/2014/main" id="{A8210AB3-0776-4F74-9227-5E448D1AFA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75" name="Freeform 46">
              <a:extLst>
                <a:ext uri="{FF2B5EF4-FFF2-40B4-BE49-F238E27FC236}">
                  <a16:creationId xmlns:a16="http://schemas.microsoft.com/office/drawing/2014/main" id="{002C10AB-E300-481E-AFA5-410481B16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47">
              <a:extLst>
                <a:ext uri="{FF2B5EF4-FFF2-40B4-BE49-F238E27FC236}">
                  <a16:creationId xmlns:a16="http://schemas.microsoft.com/office/drawing/2014/main" id="{11F47C5E-0453-4EF5-B969-A8263DC6AF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48">
              <a:extLst>
                <a:ext uri="{FF2B5EF4-FFF2-40B4-BE49-F238E27FC236}">
                  <a16:creationId xmlns:a16="http://schemas.microsoft.com/office/drawing/2014/main" id="{D0CFDC87-55E8-40E1-BD98-4E1EA2C09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49">
              <a:extLst>
                <a:ext uri="{FF2B5EF4-FFF2-40B4-BE49-F238E27FC236}">
                  <a16:creationId xmlns:a16="http://schemas.microsoft.com/office/drawing/2014/main" id="{C1151505-8A7F-41D8-AE03-AD172E38C0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50">
              <a:extLst>
                <a:ext uri="{FF2B5EF4-FFF2-40B4-BE49-F238E27FC236}">
                  <a16:creationId xmlns:a16="http://schemas.microsoft.com/office/drawing/2014/main" id="{918DAD20-1F9F-41A7-B9D0-EE92F9B32D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51">
              <a:extLst>
                <a:ext uri="{FF2B5EF4-FFF2-40B4-BE49-F238E27FC236}">
                  <a16:creationId xmlns:a16="http://schemas.microsoft.com/office/drawing/2014/main" id="{D303B51B-ADCC-43C9-AE4F-0168CFA63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Freeform 52">
              <a:extLst>
                <a:ext uri="{FF2B5EF4-FFF2-40B4-BE49-F238E27FC236}">
                  <a16:creationId xmlns:a16="http://schemas.microsoft.com/office/drawing/2014/main" id="{5621B409-0B0A-4827-81F9-684C335EE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2" name="Freeform 53">
              <a:extLst>
                <a:ext uri="{FF2B5EF4-FFF2-40B4-BE49-F238E27FC236}">
                  <a16:creationId xmlns:a16="http://schemas.microsoft.com/office/drawing/2014/main" id="{FCA6910E-A4EC-464B-B285-5F1E40AEFF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3" name="Freeform 54">
              <a:extLst>
                <a:ext uri="{FF2B5EF4-FFF2-40B4-BE49-F238E27FC236}">
                  <a16:creationId xmlns:a16="http://schemas.microsoft.com/office/drawing/2014/main" id="{7D0C75DF-4953-4E72-B34A-2F8BD05235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4" name="Freeform 55">
              <a:extLst>
                <a:ext uri="{FF2B5EF4-FFF2-40B4-BE49-F238E27FC236}">
                  <a16:creationId xmlns:a16="http://schemas.microsoft.com/office/drawing/2014/main" id="{998A65EA-C434-41FF-B792-2BDC11501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56">
              <a:extLst>
                <a:ext uri="{FF2B5EF4-FFF2-40B4-BE49-F238E27FC236}">
                  <a16:creationId xmlns:a16="http://schemas.microsoft.com/office/drawing/2014/main" id="{3A6D2AE4-7ABD-4946-BE69-5FD3C1A1D6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6" name="Freeform 57">
              <a:extLst>
                <a:ext uri="{FF2B5EF4-FFF2-40B4-BE49-F238E27FC236}">
                  <a16:creationId xmlns:a16="http://schemas.microsoft.com/office/drawing/2014/main" id="{833A81DC-8A3A-4141-A713-A2FE1C572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7" name="Freeform 58">
              <a:extLst>
                <a:ext uri="{FF2B5EF4-FFF2-40B4-BE49-F238E27FC236}">
                  <a16:creationId xmlns:a16="http://schemas.microsoft.com/office/drawing/2014/main" id="{47BB7FFD-57DB-41BD-8D42-9FB58174B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89" name="Picture 2">
            <a:extLst>
              <a:ext uri="{FF2B5EF4-FFF2-40B4-BE49-F238E27FC236}">
                <a16:creationId xmlns:a16="http://schemas.microsoft.com/office/drawing/2014/main" id="{3631D3C9-4C1D-4B3A-A737-E6E7800424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8C615DE-9A90-478F-96D2-831E5E03A186}"/>
              </a:ext>
            </a:extLst>
          </p:cNvPr>
          <p:cNvSpPr>
            <a:spLocks noGrp="1"/>
          </p:cNvSpPr>
          <p:nvPr>
            <p:ph type="title"/>
          </p:nvPr>
        </p:nvSpPr>
        <p:spPr>
          <a:xfrm>
            <a:off x="8057397" y="1113282"/>
            <a:ext cx="3489569" cy="2396681"/>
          </a:xfrm>
        </p:spPr>
        <p:txBody>
          <a:bodyPr vert="horz" lIns="91440" tIns="45720" rIns="91440" bIns="45720" rtlCol="0" anchor="b">
            <a:normAutofit/>
          </a:bodyPr>
          <a:lstStyle/>
          <a:p>
            <a:r>
              <a:rPr lang="en-US" sz="4400" dirty="0">
                <a:solidFill>
                  <a:srgbClr val="FFFFFF"/>
                </a:solidFill>
              </a:rPr>
              <a:t>2] Aws code commit</a:t>
            </a:r>
            <a:br>
              <a:rPr lang="en-US" sz="4400" dirty="0">
                <a:solidFill>
                  <a:srgbClr val="FFFFFF"/>
                </a:solidFill>
              </a:rPr>
            </a:br>
            <a:endParaRPr lang="en-US" sz="4400" dirty="0">
              <a:solidFill>
                <a:srgbClr val="FFFFFF"/>
              </a:solidFill>
            </a:endParaRPr>
          </a:p>
        </p:txBody>
      </p:sp>
      <p:sp useBgFill="1">
        <p:nvSpPr>
          <p:cNvPr id="191" name="Round Diagonal Corner Rectangle 6">
            <a:extLst>
              <a:ext uri="{FF2B5EF4-FFF2-40B4-BE49-F238E27FC236}">
                <a16:creationId xmlns:a16="http://schemas.microsoft.com/office/drawing/2014/main" id="{5B986EF0-8540-483D-9DDE-1F168FAAC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a:extLst>
              <a:ext uri="{FF2B5EF4-FFF2-40B4-BE49-F238E27FC236}">
                <a16:creationId xmlns:a16="http://schemas.microsoft.com/office/drawing/2014/main" id="{B68CC368-63CD-4F87-A29A-481043B62D7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400528"/>
            <a:ext cx="6112382" cy="4049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27046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5F160-0472-4A88-ACD6-35A5892B1C24}"/>
              </a:ext>
            </a:extLst>
          </p:cNvPr>
          <p:cNvSpPr>
            <a:spLocks noGrp="1"/>
          </p:cNvSpPr>
          <p:nvPr>
            <p:ph type="title"/>
          </p:nvPr>
        </p:nvSpPr>
        <p:spPr/>
        <p:txBody>
          <a:bodyPr/>
          <a:lstStyle/>
          <a:p>
            <a:pPr algn="ctr"/>
            <a:r>
              <a:rPr lang="en-US" dirty="0"/>
              <a:t>Aws code commit</a:t>
            </a:r>
            <a:endParaRPr lang="en-IN" dirty="0"/>
          </a:p>
        </p:txBody>
      </p:sp>
      <p:sp>
        <p:nvSpPr>
          <p:cNvPr id="3" name="Content Placeholder 2">
            <a:extLst>
              <a:ext uri="{FF2B5EF4-FFF2-40B4-BE49-F238E27FC236}">
                <a16:creationId xmlns:a16="http://schemas.microsoft.com/office/drawing/2014/main" id="{4A8B4EE9-0BFE-4D8A-B901-601C0957004B}"/>
              </a:ext>
            </a:extLst>
          </p:cNvPr>
          <p:cNvSpPr>
            <a:spLocks noGrp="1"/>
          </p:cNvSpPr>
          <p:nvPr>
            <p:ph idx="1"/>
          </p:nvPr>
        </p:nvSpPr>
        <p:spPr/>
        <p:txBody>
          <a:bodyPr/>
          <a:lstStyle/>
          <a:p>
            <a:pPr algn="just"/>
            <a:r>
              <a:rPr lang="en-US" b="0" i="0" dirty="0">
                <a:solidFill>
                  <a:srgbClr val="292929"/>
                </a:solidFill>
                <a:effectLst/>
                <a:latin typeface="charter"/>
              </a:rPr>
              <a:t>AWS </a:t>
            </a:r>
            <a:r>
              <a:rPr lang="en-US" b="0" i="0" dirty="0" err="1">
                <a:solidFill>
                  <a:srgbClr val="292929"/>
                </a:solidFill>
                <a:effectLst/>
                <a:latin typeface="charter"/>
              </a:rPr>
              <a:t>CodeCommit</a:t>
            </a:r>
            <a:r>
              <a:rPr lang="en-US" b="0" i="0" dirty="0">
                <a:solidFill>
                  <a:srgbClr val="292929"/>
                </a:solidFill>
                <a:effectLst/>
                <a:latin typeface="charter"/>
              </a:rPr>
              <a:t> is a version control service that allows you to create your own GIT repositories. It is fully managed, hence all the maintenance, backup and scaling is taken care off on its own.</a:t>
            </a:r>
          </a:p>
          <a:p>
            <a:pPr algn="just"/>
            <a:r>
              <a:rPr lang="en-US" b="0" i="0" dirty="0" err="1">
                <a:solidFill>
                  <a:srgbClr val="292929"/>
                </a:solidFill>
                <a:effectLst/>
                <a:latin typeface="charter"/>
              </a:rPr>
              <a:t>CodeComit</a:t>
            </a:r>
            <a:r>
              <a:rPr lang="en-US" b="0" i="0" dirty="0">
                <a:solidFill>
                  <a:srgbClr val="292929"/>
                </a:solidFill>
                <a:effectLst/>
                <a:latin typeface="charter"/>
              </a:rPr>
              <a:t> is useful in the project where there are many data scientists working together, specially on AWS </a:t>
            </a:r>
            <a:r>
              <a:rPr lang="en-US" b="0" i="0" dirty="0" err="1">
                <a:solidFill>
                  <a:srgbClr val="292929"/>
                </a:solidFill>
                <a:effectLst/>
                <a:latin typeface="charter"/>
              </a:rPr>
              <a:t>Sagemaker</a:t>
            </a:r>
            <a:r>
              <a:rPr lang="en-US" b="0" i="0" dirty="0">
                <a:solidFill>
                  <a:srgbClr val="292929"/>
                </a:solidFill>
                <a:effectLst/>
                <a:latin typeface="charter"/>
              </a:rPr>
              <a:t>. It provides solution for better collaboration for version control and the good thing is that it supports all the </a:t>
            </a:r>
            <a:r>
              <a:rPr lang="en-US" b="0" i="0" dirty="0" err="1">
                <a:solidFill>
                  <a:srgbClr val="292929"/>
                </a:solidFill>
                <a:effectLst/>
                <a:latin typeface="charter"/>
              </a:rPr>
              <a:t>exteral</a:t>
            </a:r>
            <a:r>
              <a:rPr lang="en-US" b="0" i="0" dirty="0">
                <a:solidFill>
                  <a:srgbClr val="292929"/>
                </a:solidFill>
                <a:effectLst/>
                <a:latin typeface="charter"/>
              </a:rPr>
              <a:t> GIT commands and easy integration with other GIT tools.</a:t>
            </a:r>
          </a:p>
          <a:p>
            <a:pPr algn="just"/>
            <a:endParaRPr lang="en-IN" dirty="0"/>
          </a:p>
        </p:txBody>
      </p:sp>
    </p:spTree>
    <p:extLst>
      <p:ext uri="{BB962C8B-B14F-4D97-AF65-F5344CB8AC3E}">
        <p14:creationId xmlns:p14="http://schemas.microsoft.com/office/powerpoint/2010/main" val="444947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6697F791-5FFA-4164-899F-EB52EA72B0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2">
            <a:extLst>
              <a:ext uri="{FF2B5EF4-FFF2-40B4-BE49-F238E27FC236}">
                <a16:creationId xmlns:a16="http://schemas.microsoft.com/office/drawing/2014/main" id="{4E28A1A9-FB81-4816-AAEA-C3B43094695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a:stretch>
            <a:fillRect/>
          </a:stretch>
        </p:blipFill>
        <p:spPr bwMode="auto">
          <a:xfrm>
            <a:off x="1190" y="-2"/>
            <a:ext cx="4061525" cy="6858001"/>
          </a:xfrm>
          <a:prstGeom prst="rect">
            <a:avLst/>
          </a:prstGeom>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B773AB25-A422-41AA-9737-5E04C1966D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53"/>
            <a:ext cx="4055621" cy="6858000"/>
          </a:xfrm>
          <a:prstGeom prst="rect">
            <a:avLst/>
          </a:prstGeom>
          <a:ln>
            <a:noFill/>
          </a:ln>
          <a:effectLst>
            <a:outerShdw blurRad="76200" dist="38100" algn="l" rotWithShape="0">
              <a:prstClr val="black">
                <a:alpha val="37000"/>
              </a:prstClr>
            </a:out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77" name="Picture 2">
            <a:extLst>
              <a:ext uri="{FF2B5EF4-FFF2-40B4-BE49-F238E27FC236}">
                <a16:creationId xmlns:a16="http://schemas.microsoft.com/office/drawing/2014/main" id="{AF0552B8-DE8C-40DF-B29F-1728E6A1061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22530" y="23283"/>
            <a:ext cx="4078152"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5974464-EDB3-485A-A118-3A72B77D6C13}"/>
              </a:ext>
            </a:extLst>
          </p:cNvPr>
          <p:cNvSpPr>
            <a:spLocks noGrp="1"/>
          </p:cNvSpPr>
          <p:nvPr>
            <p:ph type="title"/>
          </p:nvPr>
        </p:nvSpPr>
        <p:spPr>
          <a:xfrm>
            <a:off x="855266" y="618518"/>
            <a:ext cx="2851417" cy="1478570"/>
          </a:xfrm>
        </p:spPr>
        <p:txBody>
          <a:bodyPr>
            <a:normAutofit/>
          </a:bodyPr>
          <a:lstStyle/>
          <a:p>
            <a:r>
              <a:rPr lang="en-IN" sz="3200" b="0" i="0">
                <a:solidFill>
                  <a:srgbClr val="FFFFFF"/>
                </a:solidFill>
                <a:effectLst/>
                <a:latin typeface="sohne"/>
              </a:rPr>
              <a:t>3) AWS Code Pipeline</a:t>
            </a:r>
            <a:br>
              <a:rPr lang="en-IN" sz="3200" b="0" i="0">
                <a:solidFill>
                  <a:srgbClr val="FFFFFF"/>
                </a:solidFill>
                <a:effectLst/>
                <a:latin typeface="sohne"/>
              </a:rPr>
            </a:br>
            <a:endParaRPr lang="en-IN" sz="3200">
              <a:solidFill>
                <a:srgbClr val="FFFFFF"/>
              </a:solidFill>
            </a:endParaRPr>
          </a:p>
        </p:txBody>
      </p:sp>
      <p:sp>
        <p:nvSpPr>
          <p:cNvPr id="3" name="Content Placeholder 2">
            <a:extLst>
              <a:ext uri="{FF2B5EF4-FFF2-40B4-BE49-F238E27FC236}">
                <a16:creationId xmlns:a16="http://schemas.microsoft.com/office/drawing/2014/main" id="{7F498617-6112-459A-B7A6-D3DDD53A64C2}"/>
              </a:ext>
            </a:extLst>
          </p:cNvPr>
          <p:cNvSpPr>
            <a:spLocks noGrp="1"/>
          </p:cNvSpPr>
          <p:nvPr>
            <p:ph idx="1"/>
          </p:nvPr>
        </p:nvSpPr>
        <p:spPr>
          <a:xfrm>
            <a:off x="844620" y="2249487"/>
            <a:ext cx="2862444" cy="3957302"/>
          </a:xfrm>
        </p:spPr>
        <p:txBody>
          <a:bodyPr>
            <a:normAutofit/>
          </a:bodyPr>
          <a:lstStyle/>
          <a:p>
            <a:pPr algn="just"/>
            <a:r>
              <a:rPr lang="en-US" sz="1100" b="0" i="0" dirty="0">
                <a:solidFill>
                  <a:srgbClr val="292929"/>
                </a:solidFill>
                <a:effectLst/>
                <a:latin typeface="charter"/>
              </a:rPr>
              <a:t>AWS </a:t>
            </a:r>
            <a:r>
              <a:rPr lang="en-US" sz="1100" b="0" i="0" dirty="0" err="1">
                <a:solidFill>
                  <a:srgbClr val="292929"/>
                </a:solidFill>
                <a:effectLst/>
                <a:latin typeface="charter"/>
              </a:rPr>
              <a:t>CodePipeline</a:t>
            </a:r>
            <a:r>
              <a:rPr lang="en-US" sz="1100" b="0" i="0" dirty="0">
                <a:solidFill>
                  <a:srgbClr val="292929"/>
                </a:solidFill>
                <a:effectLst/>
                <a:latin typeface="charter"/>
              </a:rPr>
              <a:t> is a fully managed service for continuous delivery of code changes in a fast and quality manner. It helps you design an end to end pipeline with builds, testing and deployment of the code in an automatic way. It is very useful when you need to iteratively deploy changes of your machine learning model in production quite often.</a:t>
            </a:r>
          </a:p>
          <a:p>
            <a:pPr algn="just"/>
            <a:r>
              <a:rPr lang="en-US" sz="1100" b="0" i="0" dirty="0">
                <a:solidFill>
                  <a:srgbClr val="292929"/>
                </a:solidFill>
                <a:effectLst/>
                <a:latin typeface="charter"/>
              </a:rPr>
              <a:t>It can be integrated with external 3rd party tools like GitHub, Jenkins and even to your own custom built plugins on your premises. It also offers a visualization of your pipeline process for easy tracking and monitoring purpose.</a:t>
            </a:r>
          </a:p>
          <a:p>
            <a:pPr algn="just"/>
            <a:endParaRPr lang="en-IN" sz="1400" dirty="0">
              <a:solidFill>
                <a:srgbClr val="FFFFFF"/>
              </a:solidFill>
            </a:endParaRPr>
          </a:p>
        </p:txBody>
      </p:sp>
      <p:grpSp>
        <p:nvGrpSpPr>
          <p:cNvPr id="79" name="Group 78">
            <a:extLst>
              <a:ext uri="{FF2B5EF4-FFF2-40B4-BE49-F238E27FC236}">
                <a16:creationId xmlns:a16="http://schemas.microsoft.com/office/drawing/2014/main" id="{6AD0D387-1584-4477-B5F8-52B50D4F220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0" name="Rectangle 5">
              <a:extLst>
                <a:ext uri="{FF2B5EF4-FFF2-40B4-BE49-F238E27FC236}">
                  <a16:creationId xmlns:a16="http://schemas.microsoft.com/office/drawing/2014/main" id="{22C90122-8CF0-4164-B596-168DE41D39A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1" name="Freeform 6">
              <a:extLst>
                <a:ext uri="{FF2B5EF4-FFF2-40B4-BE49-F238E27FC236}">
                  <a16:creationId xmlns:a16="http://schemas.microsoft.com/office/drawing/2014/main" id="{E74D534E-37A6-4D27-9C47-0B2F052783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7">
              <a:extLst>
                <a:ext uri="{FF2B5EF4-FFF2-40B4-BE49-F238E27FC236}">
                  <a16:creationId xmlns:a16="http://schemas.microsoft.com/office/drawing/2014/main" id="{1C1C156E-D2E0-468A-9B19-79521D69BF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8">
              <a:extLst>
                <a:ext uri="{FF2B5EF4-FFF2-40B4-BE49-F238E27FC236}">
                  <a16:creationId xmlns:a16="http://schemas.microsoft.com/office/drawing/2014/main" id="{14C97F11-4F6C-4DFF-89BC-3AEA5B7FF7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9">
              <a:extLst>
                <a:ext uri="{FF2B5EF4-FFF2-40B4-BE49-F238E27FC236}">
                  <a16:creationId xmlns:a16="http://schemas.microsoft.com/office/drawing/2014/main" id="{773C2106-77CE-42E1-839F-925EAEBB2F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0">
              <a:extLst>
                <a:ext uri="{FF2B5EF4-FFF2-40B4-BE49-F238E27FC236}">
                  <a16:creationId xmlns:a16="http://schemas.microsoft.com/office/drawing/2014/main" id="{E2807D33-BD1F-4B09-8D93-63C06DB3C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1">
              <a:extLst>
                <a:ext uri="{FF2B5EF4-FFF2-40B4-BE49-F238E27FC236}">
                  <a16:creationId xmlns:a16="http://schemas.microsoft.com/office/drawing/2014/main" id="{84BDF3E8-157B-47D1-AF8E-FE1EFF0612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2">
              <a:extLst>
                <a:ext uri="{FF2B5EF4-FFF2-40B4-BE49-F238E27FC236}">
                  <a16:creationId xmlns:a16="http://schemas.microsoft.com/office/drawing/2014/main" id="{68B482B5-E0FD-406A-99B2-297DF33354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3">
              <a:extLst>
                <a:ext uri="{FF2B5EF4-FFF2-40B4-BE49-F238E27FC236}">
                  <a16:creationId xmlns:a16="http://schemas.microsoft.com/office/drawing/2014/main" id="{B8750F30-12E8-410B-8709-78F1EF3BBE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14">
              <a:extLst>
                <a:ext uri="{FF2B5EF4-FFF2-40B4-BE49-F238E27FC236}">
                  <a16:creationId xmlns:a16="http://schemas.microsoft.com/office/drawing/2014/main" id="{DB2D030A-4700-4CC4-A971-F119F8372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15">
              <a:extLst>
                <a:ext uri="{FF2B5EF4-FFF2-40B4-BE49-F238E27FC236}">
                  <a16:creationId xmlns:a16="http://schemas.microsoft.com/office/drawing/2014/main" id="{B4E516DB-F66E-4E88-8CAA-67153F5618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Line 16">
              <a:extLst>
                <a:ext uri="{FF2B5EF4-FFF2-40B4-BE49-F238E27FC236}">
                  <a16:creationId xmlns:a16="http://schemas.microsoft.com/office/drawing/2014/main" id="{DF749FDD-DD56-4DC9-A379-77E1106981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2" name="Freeform 17">
              <a:extLst>
                <a:ext uri="{FF2B5EF4-FFF2-40B4-BE49-F238E27FC236}">
                  <a16:creationId xmlns:a16="http://schemas.microsoft.com/office/drawing/2014/main" id="{6AD95087-E0AF-45D3-B824-EFFCBBECDE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8">
              <a:extLst>
                <a:ext uri="{FF2B5EF4-FFF2-40B4-BE49-F238E27FC236}">
                  <a16:creationId xmlns:a16="http://schemas.microsoft.com/office/drawing/2014/main" id="{2D21010F-3DE2-4881-B9D5-3415C4E05D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9">
              <a:extLst>
                <a:ext uri="{FF2B5EF4-FFF2-40B4-BE49-F238E27FC236}">
                  <a16:creationId xmlns:a16="http://schemas.microsoft.com/office/drawing/2014/main" id="{2AFDF4BC-8E99-4A2C-9EF2-4B98A05C2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0">
              <a:extLst>
                <a:ext uri="{FF2B5EF4-FFF2-40B4-BE49-F238E27FC236}">
                  <a16:creationId xmlns:a16="http://schemas.microsoft.com/office/drawing/2014/main" id="{BB8EAEE8-22EA-4103-A02E-5043474C4B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Rectangle 21">
              <a:extLst>
                <a:ext uri="{FF2B5EF4-FFF2-40B4-BE49-F238E27FC236}">
                  <a16:creationId xmlns:a16="http://schemas.microsoft.com/office/drawing/2014/main" id="{7148ABD2-E447-429F-B97E-86494051C1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97" name="Freeform 22">
              <a:extLst>
                <a:ext uri="{FF2B5EF4-FFF2-40B4-BE49-F238E27FC236}">
                  <a16:creationId xmlns:a16="http://schemas.microsoft.com/office/drawing/2014/main" id="{99900F4A-F8CA-456E-9FA0-34572621C0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3">
              <a:extLst>
                <a:ext uri="{FF2B5EF4-FFF2-40B4-BE49-F238E27FC236}">
                  <a16:creationId xmlns:a16="http://schemas.microsoft.com/office/drawing/2014/main" id="{DF5CD0A9-E49B-4968-886B-41C1A66D232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24">
              <a:extLst>
                <a:ext uri="{FF2B5EF4-FFF2-40B4-BE49-F238E27FC236}">
                  <a16:creationId xmlns:a16="http://schemas.microsoft.com/office/drawing/2014/main" id="{7E462582-7383-4272-A323-85C9D137C4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25">
              <a:extLst>
                <a:ext uri="{FF2B5EF4-FFF2-40B4-BE49-F238E27FC236}">
                  <a16:creationId xmlns:a16="http://schemas.microsoft.com/office/drawing/2014/main" id="{CB472F67-7C37-4D80-B346-DE30D44B55A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6">
              <a:extLst>
                <a:ext uri="{FF2B5EF4-FFF2-40B4-BE49-F238E27FC236}">
                  <a16:creationId xmlns:a16="http://schemas.microsoft.com/office/drawing/2014/main" id="{19A8AE83-358F-4D4E-91C7-F09E35097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27">
              <a:extLst>
                <a:ext uri="{FF2B5EF4-FFF2-40B4-BE49-F238E27FC236}">
                  <a16:creationId xmlns:a16="http://schemas.microsoft.com/office/drawing/2014/main" id="{C4B79436-9285-45DE-A9FB-B3DD750738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8">
              <a:extLst>
                <a:ext uri="{FF2B5EF4-FFF2-40B4-BE49-F238E27FC236}">
                  <a16:creationId xmlns:a16="http://schemas.microsoft.com/office/drawing/2014/main" id="{B0BF8BF3-C90A-483A-B61E-13D2C41FBAC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9">
              <a:extLst>
                <a:ext uri="{FF2B5EF4-FFF2-40B4-BE49-F238E27FC236}">
                  <a16:creationId xmlns:a16="http://schemas.microsoft.com/office/drawing/2014/main" id="{31011274-F329-444B-9B06-69DD2EC4490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0">
              <a:extLst>
                <a:ext uri="{FF2B5EF4-FFF2-40B4-BE49-F238E27FC236}">
                  <a16:creationId xmlns:a16="http://schemas.microsoft.com/office/drawing/2014/main" id="{DB8B1D39-5B9A-4B4E-849B-A5821A246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1">
              <a:extLst>
                <a:ext uri="{FF2B5EF4-FFF2-40B4-BE49-F238E27FC236}">
                  <a16:creationId xmlns:a16="http://schemas.microsoft.com/office/drawing/2014/main" id="{336ECD63-75C2-4A32-A31B-30BB3097240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3074" name="Picture 2">
            <a:extLst>
              <a:ext uri="{FF2B5EF4-FFF2-40B4-BE49-F238E27FC236}">
                <a16:creationId xmlns:a16="http://schemas.microsoft.com/office/drawing/2014/main" id="{FCCAC2B9-BBE9-4C04-B4BA-682D659E5F7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711778" y="2408697"/>
            <a:ext cx="6844045" cy="2036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6145018"/>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76" name="Group 75">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8"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9"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0"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5"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77" name="Group 76">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8"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116"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063C059-6C3A-4DC6-A9E1-0585060E7FD5}"/>
              </a:ext>
            </a:extLst>
          </p:cNvPr>
          <p:cNvSpPr>
            <a:spLocks noGrp="1"/>
          </p:cNvSpPr>
          <p:nvPr>
            <p:ph type="title"/>
          </p:nvPr>
        </p:nvSpPr>
        <p:spPr>
          <a:xfrm>
            <a:off x="6569957" y="618518"/>
            <a:ext cx="4747088" cy="1478570"/>
          </a:xfrm>
        </p:spPr>
        <p:txBody>
          <a:bodyPr>
            <a:normAutofit/>
          </a:bodyPr>
          <a:lstStyle/>
          <a:p>
            <a:r>
              <a:rPr lang="en-US">
                <a:solidFill>
                  <a:srgbClr val="FFFFFF"/>
                </a:solidFill>
              </a:rPr>
              <a:t>4) AWS code build</a:t>
            </a:r>
            <a:endParaRPr lang="en-IN">
              <a:solidFill>
                <a:srgbClr val="FFFFFF"/>
              </a:solidFill>
            </a:endParaRPr>
          </a:p>
        </p:txBody>
      </p:sp>
      <p:sp useBgFill="1">
        <p:nvSpPr>
          <p:cNvPr id="118"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Diagram&#10;&#10;Description automatically generated">
            <a:extLst>
              <a:ext uri="{FF2B5EF4-FFF2-40B4-BE49-F238E27FC236}">
                <a16:creationId xmlns:a16="http://schemas.microsoft.com/office/drawing/2014/main" id="{42B39760-C8D7-4617-8F97-187968EA016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23843" y="1147145"/>
            <a:ext cx="3825873" cy="4567773"/>
          </a:xfrm>
          <a:prstGeom prst="rect">
            <a:avLst/>
          </a:prstGeom>
          <a:noFill/>
          <a:extLst>
            <a:ext uri="{909E8E84-426E-40DD-AFC4-6F175D3DCCD1}">
              <a14:hiddenFill xmlns:a14="http://schemas.microsoft.com/office/drawing/2010/main">
                <a:solidFill>
                  <a:srgbClr val="FFFFFF"/>
                </a:solidFill>
              </a14:hiddenFill>
            </a:ext>
          </a:extLst>
        </p:spPr>
      </p:pic>
      <p:sp>
        <p:nvSpPr>
          <p:cNvPr id="4102" name="Content Placeholder 4101">
            <a:extLst>
              <a:ext uri="{FF2B5EF4-FFF2-40B4-BE49-F238E27FC236}">
                <a16:creationId xmlns:a16="http://schemas.microsoft.com/office/drawing/2014/main" id="{BE0D621E-FACD-4769-93A2-DD8A88A0114C}"/>
              </a:ext>
            </a:extLst>
          </p:cNvPr>
          <p:cNvSpPr>
            <a:spLocks noGrp="1"/>
          </p:cNvSpPr>
          <p:nvPr>
            <p:ph idx="1"/>
          </p:nvPr>
        </p:nvSpPr>
        <p:spPr>
          <a:xfrm>
            <a:off x="6569957" y="2249487"/>
            <a:ext cx="4747087" cy="3541714"/>
          </a:xfrm>
        </p:spPr>
        <p:txBody>
          <a:bodyPr>
            <a:normAutofit fontScale="85000" lnSpcReduction="20000"/>
          </a:bodyPr>
          <a:lstStyle/>
          <a:p>
            <a:pPr algn="l"/>
            <a:r>
              <a:rPr lang="en-US" b="0" i="0" dirty="0">
                <a:solidFill>
                  <a:srgbClr val="292929"/>
                </a:solidFill>
                <a:effectLst/>
                <a:latin typeface="charter"/>
              </a:rPr>
              <a:t>AWS </a:t>
            </a:r>
            <a:r>
              <a:rPr lang="en-US" b="0" i="0" dirty="0" err="1">
                <a:solidFill>
                  <a:srgbClr val="292929"/>
                </a:solidFill>
                <a:effectLst/>
                <a:latin typeface="charter"/>
              </a:rPr>
              <a:t>CodeBuild</a:t>
            </a:r>
            <a:r>
              <a:rPr lang="en-US" b="0" i="0" dirty="0">
                <a:solidFill>
                  <a:srgbClr val="292929"/>
                </a:solidFill>
                <a:effectLst/>
                <a:latin typeface="charter"/>
              </a:rPr>
              <a:t> is a fully managed service for building source code, perform test and create packages of code ready to be deployed. It allows you to scale multiple builds simultaneously and it takes care of all the resources in background without you need to worry about it.</a:t>
            </a:r>
          </a:p>
          <a:p>
            <a:pPr algn="l"/>
            <a:r>
              <a:rPr lang="en-US" b="0" i="0" dirty="0" err="1">
                <a:solidFill>
                  <a:srgbClr val="292929"/>
                </a:solidFill>
                <a:effectLst/>
                <a:latin typeface="charter"/>
              </a:rPr>
              <a:t>CodeBuild</a:t>
            </a:r>
            <a:r>
              <a:rPr lang="en-US" b="0" i="0" dirty="0">
                <a:solidFill>
                  <a:srgbClr val="292929"/>
                </a:solidFill>
                <a:effectLst/>
                <a:latin typeface="charter"/>
              </a:rPr>
              <a:t> is a very important enabler in creating the completely automated CI/CD pipeline </a:t>
            </a:r>
            <a:r>
              <a:rPr lang="en-US" b="0" i="0" dirty="0" err="1">
                <a:solidFill>
                  <a:srgbClr val="292929"/>
                </a:solidFill>
                <a:effectLst/>
                <a:latin typeface="charter"/>
              </a:rPr>
              <a:t>buit</a:t>
            </a:r>
            <a:r>
              <a:rPr lang="en-US" b="0" i="0" dirty="0">
                <a:solidFill>
                  <a:srgbClr val="292929"/>
                </a:solidFill>
                <a:effectLst/>
                <a:latin typeface="charter"/>
              </a:rPr>
              <a:t> using AWS </a:t>
            </a:r>
            <a:r>
              <a:rPr lang="en-US" b="0" i="0" dirty="0" err="1">
                <a:solidFill>
                  <a:srgbClr val="292929"/>
                </a:solidFill>
                <a:effectLst/>
                <a:latin typeface="charter"/>
              </a:rPr>
              <a:t>CodePipeline</a:t>
            </a:r>
            <a:r>
              <a:rPr lang="en-US" b="0" i="0" dirty="0">
                <a:solidFill>
                  <a:srgbClr val="292929"/>
                </a:solidFill>
                <a:effectLst/>
                <a:latin typeface="charter"/>
              </a:rPr>
              <a:t>.</a:t>
            </a:r>
          </a:p>
          <a:p>
            <a:endParaRPr lang="en-US" dirty="0">
              <a:solidFill>
                <a:srgbClr val="FFFFFF"/>
              </a:solidFill>
            </a:endParaRPr>
          </a:p>
        </p:txBody>
      </p:sp>
    </p:spTree>
    <p:extLst>
      <p:ext uri="{BB962C8B-B14F-4D97-AF65-F5344CB8AC3E}">
        <p14:creationId xmlns:p14="http://schemas.microsoft.com/office/powerpoint/2010/main" val="285055027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F507CC7-C98C-476F-92C3-29BC81F9F88F}"/>
              </a:ext>
            </a:extLst>
          </p:cNvPr>
          <p:cNvSpPr txBox="1"/>
          <p:nvPr/>
        </p:nvSpPr>
        <p:spPr>
          <a:xfrm>
            <a:off x="3738563" y="901184"/>
            <a:ext cx="6105524" cy="369332"/>
          </a:xfrm>
          <a:prstGeom prst="rect">
            <a:avLst/>
          </a:prstGeom>
          <a:noFill/>
        </p:spPr>
        <p:txBody>
          <a:bodyPr wrap="square">
            <a:spAutoFit/>
          </a:bodyPr>
          <a:lstStyle/>
          <a:p>
            <a:pPr algn="l"/>
            <a:r>
              <a:rPr lang="en-US" b="0" i="0" dirty="0">
                <a:effectLst/>
                <a:latin typeface="sohne"/>
              </a:rPr>
              <a:t>Example of CI/CD MLOPs Pipeline with AWS</a:t>
            </a:r>
          </a:p>
        </p:txBody>
      </p:sp>
      <p:sp>
        <p:nvSpPr>
          <p:cNvPr id="8" name="TextBox 7">
            <a:extLst>
              <a:ext uri="{FF2B5EF4-FFF2-40B4-BE49-F238E27FC236}">
                <a16:creationId xmlns:a16="http://schemas.microsoft.com/office/drawing/2014/main" id="{D89E833F-0254-41B2-8B3D-CC48BF5C7940}"/>
              </a:ext>
            </a:extLst>
          </p:cNvPr>
          <p:cNvSpPr txBox="1"/>
          <p:nvPr/>
        </p:nvSpPr>
        <p:spPr>
          <a:xfrm>
            <a:off x="2716530" y="1633835"/>
            <a:ext cx="6101080" cy="923330"/>
          </a:xfrm>
          <a:prstGeom prst="rect">
            <a:avLst/>
          </a:prstGeom>
          <a:noFill/>
        </p:spPr>
        <p:txBody>
          <a:bodyPr wrap="square">
            <a:spAutoFit/>
          </a:bodyPr>
          <a:lstStyle/>
          <a:p>
            <a:pPr algn="just"/>
            <a:r>
              <a:rPr lang="en-US" b="0" i="0" dirty="0">
                <a:effectLst/>
                <a:latin typeface="charter"/>
              </a:rPr>
              <a:t>Having gone through relevant ML and </a:t>
            </a:r>
            <a:r>
              <a:rPr lang="en-US" b="0" i="0" dirty="0" err="1">
                <a:effectLst/>
                <a:latin typeface="charter"/>
              </a:rPr>
              <a:t>Devops</a:t>
            </a:r>
            <a:r>
              <a:rPr lang="en-US" b="0" i="0" dirty="0">
                <a:effectLst/>
                <a:latin typeface="charter"/>
              </a:rPr>
              <a:t> services of AWS cloud, let us now quickly go through an example of how a CI/CD pipeline will look like in the AWS ecosystem.</a:t>
            </a:r>
            <a:endParaRPr lang="en-IN" dirty="0"/>
          </a:p>
        </p:txBody>
      </p:sp>
    </p:spTree>
    <p:extLst>
      <p:ext uri="{BB962C8B-B14F-4D97-AF65-F5344CB8AC3E}">
        <p14:creationId xmlns:p14="http://schemas.microsoft.com/office/powerpoint/2010/main" val="3682082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8" name="Rectangle 70">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6149" name="Group 72">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74" name="Group 73">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6"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7"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8"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3"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6150" name="Group 74">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6"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51"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52"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114"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useBgFill="1">
        <p:nvSpPr>
          <p:cNvPr id="116"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a:extLst>
              <a:ext uri="{FF2B5EF4-FFF2-40B4-BE49-F238E27FC236}">
                <a16:creationId xmlns:a16="http://schemas.microsoft.com/office/drawing/2014/main" id="{AEE0B153-A58B-476B-BDE4-A62D6F45E39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2428587"/>
            <a:ext cx="4635583" cy="200488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CC8F1EA-5266-48F0-BEB4-89D2D84F799D}"/>
              </a:ext>
            </a:extLst>
          </p:cNvPr>
          <p:cNvSpPr txBox="1"/>
          <p:nvPr/>
        </p:nvSpPr>
        <p:spPr>
          <a:xfrm>
            <a:off x="6569957" y="2249487"/>
            <a:ext cx="4747087" cy="3541714"/>
          </a:xfrm>
          <a:prstGeom prst="rect">
            <a:avLst/>
          </a:prstGeom>
        </p:spPr>
        <p:txBody>
          <a:bodyPr vert="horz" lIns="91440" tIns="45720" rIns="91440" bIns="45720" rtlCol="0">
            <a:normAutofit/>
          </a:bodyPr>
          <a:lstStyle/>
          <a:p>
            <a:pPr algn="just" defTabSz="914400">
              <a:lnSpc>
                <a:spcPct val="120000"/>
              </a:lnSpc>
              <a:spcAft>
                <a:spcPts val="600"/>
              </a:spcAft>
              <a:buSzPct val="125000"/>
            </a:pPr>
            <a:r>
              <a:rPr lang="en-US" b="0" i="0" dirty="0">
                <a:solidFill>
                  <a:srgbClr val="FFFFFF"/>
                </a:solidFill>
                <a:effectLst/>
              </a:rPr>
              <a:t>1] The </a:t>
            </a:r>
            <a:r>
              <a:rPr lang="en-US" b="0" i="0" dirty="0" err="1">
                <a:solidFill>
                  <a:srgbClr val="FFFFFF"/>
                </a:solidFill>
                <a:effectLst/>
              </a:rPr>
              <a:t>CodePipeline</a:t>
            </a:r>
            <a:r>
              <a:rPr lang="en-US" b="0" i="0" dirty="0">
                <a:solidFill>
                  <a:srgbClr val="FFFFFF"/>
                </a:solidFill>
                <a:effectLst/>
              </a:rPr>
              <a:t> can be triggered either when the code is committed in the </a:t>
            </a:r>
            <a:r>
              <a:rPr lang="en-US" b="0" i="0" dirty="0" err="1">
                <a:solidFill>
                  <a:srgbClr val="FFFFFF"/>
                </a:solidFill>
                <a:effectLst/>
              </a:rPr>
              <a:t>CodeCommit</a:t>
            </a:r>
            <a:r>
              <a:rPr lang="en-US" b="0" i="0" dirty="0">
                <a:solidFill>
                  <a:srgbClr val="FFFFFF"/>
                </a:solidFill>
                <a:effectLst/>
              </a:rPr>
              <a:t> repository or at a predefined schedule.</a:t>
            </a:r>
          </a:p>
        </p:txBody>
      </p:sp>
    </p:spTree>
    <p:extLst>
      <p:ext uri="{BB962C8B-B14F-4D97-AF65-F5344CB8AC3E}">
        <p14:creationId xmlns:p14="http://schemas.microsoft.com/office/powerpoint/2010/main" val="1243288260"/>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9775AF3B-5284-4B97-9BB7-55C6FB369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A0F1F7ED-DA39-478F-85DA-317DE08941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74" name="Group 73">
              <a:extLst>
                <a:ext uri="{FF2B5EF4-FFF2-40B4-BE49-F238E27FC236}">
                  <a16:creationId xmlns:a16="http://schemas.microsoft.com/office/drawing/2014/main" id="{1DAE5903-52E8-4F25-8473-93EF4837763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6" name="Rectangle 5">
                <a:extLst>
                  <a:ext uri="{FF2B5EF4-FFF2-40B4-BE49-F238E27FC236}">
                    <a16:creationId xmlns:a16="http://schemas.microsoft.com/office/drawing/2014/main" id="{894835C1-32DE-4571-AD10-28D58CB8CFD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7" name="Freeform 6">
                <a:extLst>
                  <a:ext uri="{FF2B5EF4-FFF2-40B4-BE49-F238E27FC236}">
                    <a16:creationId xmlns:a16="http://schemas.microsoft.com/office/drawing/2014/main" id="{097A5B92-0B48-4251-9764-D34DF88920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7">
                <a:extLst>
                  <a:ext uri="{FF2B5EF4-FFF2-40B4-BE49-F238E27FC236}">
                    <a16:creationId xmlns:a16="http://schemas.microsoft.com/office/drawing/2014/main" id="{E222BF19-57E7-43F3-A2B9-2398BEF966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8">
                <a:extLst>
                  <a:ext uri="{FF2B5EF4-FFF2-40B4-BE49-F238E27FC236}">
                    <a16:creationId xmlns:a16="http://schemas.microsoft.com/office/drawing/2014/main" id="{60C8836E-B7D9-48A9-8FD9-4CC52AF44D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9">
                <a:extLst>
                  <a:ext uri="{FF2B5EF4-FFF2-40B4-BE49-F238E27FC236}">
                    <a16:creationId xmlns:a16="http://schemas.microsoft.com/office/drawing/2014/main" id="{8504740E-456D-4FB9-9520-4317CCFA71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0">
                <a:extLst>
                  <a:ext uri="{FF2B5EF4-FFF2-40B4-BE49-F238E27FC236}">
                    <a16:creationId xmlns:a16="http://schemas.microsoft.com/office/drawing/2014/main" id="{1563A7B4-B1D5-4F93-AFF9-2EB78655F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1">
                <a:extLst>
                  <a:ext uri="{FF2B5EF4-FFF2-40B4-BE49-F238E27FC236}">
                    <a16:creationId xmlns:a16="http://schemas.microsoft.com/office/drawing/2014/main" id="{D139ED24-FA37-4470-8B42-D0D00EDE1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2">
                <a:extLst>
                  <a:ext uri="{FF2B5EF4-FFF2-40B4-BE49-F238E27FC236}">
                    <a16:creationId xmlns:a16="http://schemas.microsoft.com/office/drawing/2014/main" id="{48825AA7-BB26-45C2-93A2-1AD8D9A232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3">
                <a:extLst>
                  <a:ext uri="{FF2B5EF4-FFF2-40B4-BE49-F238E27FC236}">
                    <a16:creationId xmlns:a16="http://schemas.microsoft.com/office/drawing/2014/main" id="{A98D0B91-D4E4-402D-8234-E96987219E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4">
                <a:extLst>
                  <a:ext uri="{FF2B5EF4-FFF2-40B4-BE49-F238E27FC236}">
                    <a16:creationId xmlns:a16="http://schemas.microsoft.com/office/drawing/2014/main" id="{94F1DB97-3769-4DA5-9F45-47132C312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5">
                <a:extLst>
                  <a:ext uri="{FF2B5EF4-FFF2-40B4-BE49-F238E27FC236}">
                    <a16:creationId xmlns:a16="http://schemas.microsoft.com/office/drawing/2014/main" id="{A9BC86E2-B185-4D80-81B5-A8D387E678B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Line 16">
                <a:extLst>
                  <a:ext uri="{FF2B5EF4-FFF2-40B4-BE49-F238E27FC236}">
                    <a16:creationId xmlns:a16="http://schemas.microsoft.com/office/drawing/2014/main" id="{FA773F49-8CD0-46DC-B986-F2DB57BD7266}"/>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8" name="Freeform 17">
                <a:extLst>
                  <a:ext uri="{FF2B5EF4-FFF2-40B4-BE49-F238E27FC236}">
                    <a16:creationId xmlns:a16="http://schemas.microsoft.com/office/drawing/2014/main" id="{8C55A009-3401-4888-93C7-4ED51CBC64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18">
                <a:extLst>
                  <a:ext uri="{FF2B5EF4-FFF2-40B4-BE49-F238E27FC236}">
                    <a16:creationId xmlns:a16="http://schemas.microsoft.com/office/drawing/2014/main" id="{10B44829-5BB5-48C5-8492-699971FE7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19">
                <a:extLst>
                  <a:ext uri="{FF2B5EF4-FFF2-40B4-BE49-F238E27FC236}">
                    <a16:creationId xmlns:a16="http://schemas.microsoft.com/office/drawing/2014/main" id="{30C1F9A0-4FA6-4F6F-B2D0-A1BBA41DF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0">
                <a:extLst>
                  <a:ext uri="{FF2B5EF4-FFF2-40B4-BE49-F238E27FC236}">
                    <a16:creationId xmlns:a16="http://schemas.microsoft.com/office/drawing/2014/main" id="{01BF274F-C7B8-44B4-A183-307D8619D2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Rectangle 21">
                <a:extLst>
                  <a:ext uri="{FF2B5EF4-FFF2-40B4-BE49-F238E27FC236}">
                    <a16:creationId xmlns:a16="http://schemas.microsoft.com/office/drawing/2014/main" id="{037E8930-0F22-4558-9432-F18953E32A0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3" name="Freeform 22">
                <a:extLst>
                  <a:ext uri="{FF2B5EF4-FFF2-40B4-BE49-F238E27FC236}">
                    <a16:creationId xmlns:a16="http://schemas.microsoft.com/office/drawing/2014/main" id="{9AFC3429-FF29-47FF-A4A8-317A979DB9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3">
                <a:extLst>
                  <a:ext uri="{FF2B5EF4-FFF2-40B4-BE49-F238E27FC236}">
                    <a16:creationId xmlns:a16="http://schemas.microsoft.com/office/drawing/2014/main" id="{91D48543-2C05-4768-80B1-ECA6F88508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4">
                <a:extLst>
                  <a:ext uri="{FF2B5EF4-FFF2-40B4-BE49-F238E27FC236}">
                    <a16:creationId xmlns:a16="http://schemas.microsoft.com/office/drawing/2014/main" id="{3AC527CC-154C-4370-A25B-74AC5B4A63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5">
                <a:extLst>
                  <a:ext uri="{FF2B5EF4-FFF2-40B4-BE49-F238E27FC236}">
                    <a16:creationId xmlns:a16="http://schemas.microsoft.com/office/drawing/2014/main" id="{798B18F5-51C9-4E50-95C5-A850EF5398A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6">
                <a:extLst>
                  <a:ext uri="{FF2B5EF4-FFF2-40B4-BE49-F238E27FC236}">
                    <a16:creationId xmlns:a16="http://schemas.microsoft.com/office/drawing/2014/main" id="{15B4CF27-638C-4979-B0FD-6263E13074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7">
                <a:extLst>
                  <a:ext uri="{FF2B5EF4-FFF2-40B4-BE49-F238E27FC236}">
                    <a16:creationId xmlns:a16="http://schemas.microsoft.com/office/drawing/2014/main" id="{236C6A22-48A2-4442-B82D-30DB49827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8">
                <a:extLst>
                  <a:ext uri="{FF2B5EF4-FFF2-40B4-BE49-F238E27FC236}">
                    <a16:creationId xmlns:a16="http://schemas.microsoft.com/office/drawing/2014/main" id="{1BB7BCE1-0D99-412E-ABA6-81412638E9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29">
                <a:extLst>
                  <a:ext uri="{FF2B5EF4-FFF2-40B4-BE49-F238E27FC236}">
                    <a16:creationId xmlns:a16="http://schemas.microsoft.com/office/drawing/2014/main" id="{C20E57E0-0912-44F2-93DA-75E4D13F3B7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30">
                <a:extLst>
                  <a:ext uri="{FF2B5EF4-FFF2-40B4-BE49-F238E27FC236}">
                    <a16:creationId xmlns:a16="http://schemas.microsoft.com/office/drawing/2014/main" id="{DF059390-54ED-44F4-983F-92FF36AD94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31">
                <a:extLst>
                  <a:ext uri="{FF2B5EF4-FFF2-40B4-BE49-F238E27FC236}">
                    <a16:creationId xmlns:a16="http://schemas.microsoft.com/office/drawing/2014/main" id="{42D5E9ED-595D-443D-8CDC-D8FCD4021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75" name="Group 74">
              <a:extLst>
                <a:ext uri="{FF2B5EF4-FFF2-40B4-BE49-F238E27FC236}">
                  <a16:creationId xmlns:a16="http://schemas.microsoft.com/office/drawing/2014/main" id="{DB14A457-C54A-4F1E-91FB-0FEE49877D6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6" name="Freeform 32">
                <a:extLst>
                  <a:ext uri="{FF2B5EF4-FFF2-40B4-BE49-F238E27FC236}">
                    <a16:creationId xmlns:a16="http://schemas.microsoft.com/office/drawing/2014/main" id="{791F3E2E-D393-464E-84B4-9B30D071AD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33">
                <a:extLst>
                  <a:ext uri="{FF2B5EF4-FFF2-40B4-BE49-F238E27FC236}">
                    <a16:creationId xmlns:a16="http://schemas.microsoft.com/office/drawing/2014/main" id="{EBEEAD6F-6425-4F85-A8A8-4FF19A909B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34">
                <a:extLst>
                  <a:ext uri="{FF2B5EF4-FFF2-40B4-BE49-F238E27FC236}">
                    <a16:creationId xmlns:a16="http://schemas.microsoft.com/office/drawing/2014/main" id="{8AACA44E-9D6C-4708-8D61-D767B6620B8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35">
                <a:extLst>
                  <a:ext uri="{FF2B5EF4-FFF2-40B4-BE49-F238E27FC236}">
                    <a16:creationId xmlns:a16="http://schemas.microsoft.com/office/drawing/2014/main" id="{B6E3525F-9937-463E-872C-8EB7C62D1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36">
                <a:extLst>
                  <a:ext uri="{FF2B5EF4-FFF2-40B4-BE49-F238E27FC236}">
                    <a16:creationId xmlns:a16="http://schemas.microsoft.com/office/drawing/2014/main" id="{BE829B0B-C602-40F1-81D1-A55332343D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37">
                <a:extLst>
                  <a:ext uri="{FF2B5EF4-FFF2-40B4-BE49-F238E27FC236}">
                    <a16:creationId xmlns:a16="http://schemas.microsoft.com/office/drawing/2014/main" id="{92660531-24B5-4B97-A4A2-64686E235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38">
                <a:extLst>
                  <a:ext uri="{FF2B5EF4-FFF2-40B4-BE49-F238E27FC236}">
                    <a16:creationId xmlns:a16="http://schemas.microsoft.com/office/drawing/2014/main" id="{6242D0CE-6FFD-4D17-AC26-BD3E481195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9">
                <a:extLst>
                  <a:ext uri="{FF2B5EF4-FFF2-40B4-BE49-F238E27FC236}">
                    <a16:creationId xmlns:a16="http://schemas.microsoft.com/office/drawing/2014/main" id="{61631F37-AF37-4DB9-8D98-A08586C766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40">
                <a:extLst>
                  <a:ext uri="{FF2B5EF4-FFF2-40B4-BE49-F238E27FC236}">
                    <a16:creationId xmlns:a16="http://schemas.microsoft.com/office/drawing/2014/main" id="{2A2597FF-2F22-40BB-A7B3-19C4DFCFFA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Rectangle 41">
                <a:extLst>
                  <a:ext uri="{FF2B5EF4-FFF2-40B4-BE49-F238E27FC236}">
                    <a16:creationId xmlns:a16="http://schemas.microsoft.com/office/drawing/2014/main" id="{DCC8773C-0113-4046-B222-C8F4080AF38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114" name="Picture 2">
            <a:extLst>
              <a:ext uri="{FF2B5EF4-FFF2-40B4-BE49-F238E27FC236}">
                <a16:creationId xmlns:a16="http://schemas.microsoft.com/office/drawing/2014/main" id="{1B17CCE2-CEEF-40CA-8C4D-0DC2DCA78A2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useBgFill="1">
        <p:nvSpPr>
          <p:cNvPr id="116" name="Round Diagonal Corner Rectangle 9">
            <a:extLst>
              <a:ext uri="{FF2B5EF4-FFF2-40B4-BE49-F238E27FC236}">
                <a16:creationId xmlns:a16="http://schemas.microsoft.com/office/drawing/2014/main" id="{66D4F5BA-1D71-49B2-8A7F-6B4EB94D7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a:extLst>
              <a:ext uri="{FF2B5EF4-FFF2-40B4-BE49-F238E27FC236}">
                <a16:creationId xmlns:a16="http://schemas.microsoft.com/office/drawing/2014/main" id="{37B5BBFC-95C0-4674-A9E8-C0CEDEFC52C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2306903"/>
            <a:ext cx="4635583" cy="224825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E80B3EF-9B1A-48D4-B80C-8FBC876F0E79}"/>
              </a:ext>
            </a:extLst>
          </p:cNvPr>
          <p:cNvSpPr txBox="1"/>
          <p:nvPr/>
        </p:nvSpPr>
        <p:spPr>
          <a:xfrm>
            <a:off x="6569957" y="2249487"/>
            <a:ext cx="4747087" cy="3541714"/>
          </a:xfrm>
          <a:prstGeom prst="rect">
            <a:avLst/>
          </a:prstGeom>
        </p:spPr>
        <p:txBody>
          <a:bodyPr vert="horz" lIns="91440" tIns="45720" rIns="91440" bIns="45720" rtlCol="0">
            <a:normAutofit/>
          </a:bodyPr>
          <a:lstStyle/>
          <a:p>
            <a:pPr indent="-228600" algn="just" defTabSz="914400">
              <a:lnSpc>
                <a:spcPct val="120000"/>
              </a:lnSpc>
              <a:spcAft>
                <a:spcPts val="600"/>
              </a:spcAft>
              <a:buSzPct val="125000"/>
              <a:buFont typeface="Arial" panose="020B0604020202020204" pitchFamily="34" charset="0"/>
              <a:buChar char="•"/>
            </a:pPr>
            <a:r>
              <a:rPr lang="en-US" b="1" i="0" dirty="0">
                <a:solidFill>
                  <a:srgbClr val="FFFFFF"/>
                </a:solidFill>
                <a:effectLst/>
              </a:rPr>
              <a:t>2. Once pipeline is initiated, the </a:t>
            </a:r>
            <a:r>
              <a:rPr lang="en-US" b="1" i="0" dirty="0" err="1">
                <a:solidFill>
                  <a:srgbClr val="FFFFFF"/>
                </a:solidFill>
                <a:effectLst/>
              </a:rPr>
              <a:t>CodeBuild</a:t>
            </a:r>
            <a:r>
              <a:rPr lang="en-US" b="1" i="0" dirty="0">
                <a:solidFill>
                  <a:srgbClr val="FFFFFF"/>
                </a:solidFill>
                <a:effectLst/>
              </a:rPr>
              <a:t> service will then zip the </a:t>
            </a:r>
            <a:r>
              <a:rPr lang="en-US" b="1" i="0" dirty="0" err="1">
                <a:solidFill>
                  <a:srgbClr val="FFFFFF"/>
                </a:solidFill>
                <a:effectLst/>
              </a:rPr>
              <a:t>Jupter</a:t>
            </a:r>
            <a:r>
              <a:rPr lang="en-US" b="1" i="0" dirty="0">
                <a:solidFill>
                  <a:srgbClr val="FFFFFF"/>
                </a:solidFill>
                <a:effectLst/>
              </a:rPr>
              <a:t> Notebook code and other artifacts and stores them in a S3 bucket.</a:t>
            </a:r>
            <a:endParaRPr lang="en-US" b="1" dirty="0">
              <a:solidFill>
                <a:srgbClr val="FFFFFF"/>
              </a:solidFill>
            </a:endParaRPr>
          </a:p>
        </p:txBody>
      </p:sp>
    </p:spTree>
    <p:extLst>
      <p:ext uri="{BB962C8B-B14F-4D97-AF65-F5344CB8AC3E}">
        <p14:creationId xmlns:p14="http://schemas.microsoft.com/office/powerpoint/2010/main" val="3868763111"/>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8196" name="Picture 4">
            <a:extLst>
              <a:ext uri="{FF2B5EF4-FFF2-40B4-BE49-F238E27FC236}">
                <a16:creationId xmlns:a16="http://schemas.microsoft.com/office/drawing/2014/main" id="{986BB9D0-E80C-4BBF-9BEF-54EC16A1673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255711" y="2629998"/>
            <a:ext cx="4689234" cy="1055078"/>
          </a:xfrm>
          <a:prstGeom prst="round2DiagRect">
            <a:avLst>
              <a:gd name="adj1" fmla="val 5608"/>
              <a:gd name="adj2" fmla="val 0"/>
            </a:avLst>
          </a:prstGeom>
          <a:no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D183BAF-2DAF-44FE-A76D-47A5E2B905C7}"/>
              </a:ext>
            </a:extLst>
          </p:cNvPr>
          <p:cNvSpPr txBox="1"/>
          <p:nvPr/>
        </p:nvSpPr>
        <p:spPr>
          <a:xfrm>
            <a:off x="6336727" y="2249487"/>
            <a:ext cx="4710683" cy="3541714"/>
          </a:xfrm>
          <a:prstGeom prst="rect">
            <a:avLst/>
          </a:prstGeom>
        </p:spPr>
        <p:txBody>
          <a:bodyPr vert="horz" lIns="91440" tIns="45720" rIns="91440" bIns="45720" rtlCol="0">
            <a:normAutofit/>
          </a:bodyPr>
          <a:lstStyle/>
          <a:p>
            <a:pPr algn="just" defTabSz="914400">
              <a:lnSpc>
                <a:spcPct val="120000"/>
              </a:lnSpc>
              <a:spcAft>
                <a:spcPts val="600"/>
              </a:spcAft>
              <a:buSzPct val="125000"/>
            </a:pPr>
            <a:r>
              <a:rPr lang="en-US" b="0" i="0" dirty="0">
                <a:effectLst/>
              </a:rPr>
              <a:t>3. The </a:t>
            </a:r>
            <a:r>
              <a:rPr lang="en-US" b="0" i="0" dirty="0" err="1">
                <a:effectLst/>
              </a:rPr>
              <a:t>Jupyter</a:t>
            </a:r>
            <a:r>
              <a:rPr lang="en-US" b="0" i="0" dirty="0">
                <a:effectLst/>
              </a:rPr>
              <a:t> notebook code is now deployed in the test environment from the zip file and executed. When the notebook code is run by pipeline all the steps like preprocessing, model training, tuning and deployment takes place.</a:t>
            </a:r>
            <a:endParaRPr lang="en-US" dirty="0"/>
          </a:p>
        </p:txBody>
      </p:sp>
    </p:spTree>
    <p:extLst>
      <p:ext uri="{BB962C8B-B14F-4D97-AF65-F5344CB8AC3E}">
        <p14:creationId xmlns:p14="http://schemas.microsoft.com/office/powerpoint/2010/main" val="2862983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a:t>AGENDA</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1600" dirty="0"/>
              <a:t>The problem Statement</a:t>
            </a:r>
          </a:p>
          <a:p>
            <a:pPr>
              <a:lnSpc>
                <a:spcPct val="110000"/>
              </a:lnSpc>
            </a:pPr>
            <a:r>
              <a:rPr lang="en-US" sz="1600" dirty="0"/>
              <a:t>Reason for Failure</a:t>
            </a:r>
          </a:p>
          <a:p>
            <a:pPr>
              <a:lnSpc>
                <a:spcPct val="110000"/>
              </a:lnSpc>
            </a:pPr>
            <a:r>
              <a:rPr lang="en-US" sz="1600" dirty="0"/>
              <a:t>Solution – AWS MLOPS </a:t>
            </a:r>
          </a:p>
          <a:p>
            <a:pPr>
              <a:lnSpc>
                <a:spcPct val="110000"/>
              </a:lnSpc>
            </a:pPr>
            <a:endParaRPr lang="en-US" sz="1600" dirty="0"/>
          </a:p>
          <a:p>
            <a:pPr>
              <a:lnSpc>
                <a:spcPct val="110000"/>
              </a:lnSpc>
            </a:pPr>
            <a:endParaRPr lang="en-US" sz="1600" dirty="0"/>
          </a:p>
        </p:txBody>
      </p:sp>
    </p:spTree>
    <p:extLst>
      <p:ext uri="{BB962C8B-B14F-4D97-AF65-F5344CB8AC3E}">
        <p14:creationId xmlns:p14="http://schemas.microsoft.com/office/powerpoint/2010/main" val="1094849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 name="Picture 2">
            <a:extLst>
              <a:ext uri="{FF2B5EF4-FFF2-40B4-BE49-F238E27FC236}">
                <a16:creationId xmlns:a16="http://schemas.microsoft.com/office/drawing/2014/main" id="{678E285C-BE9E-45B7-A3EE-B9792DAE991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AB86F577-8905-4B21-8AF3-C1BB343377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74" name="Rectangle 5">
              <a:extLst>
                <a:ext uri="{FF2B5EF4-FFF2-40B4-BE49-F238E27FC236}">
                  <a16:creationId xmlns:a16="http://schemas.microsoft.com/office/drawing/2014/main" id="{D2F1CFF3-A579-4D24-B5F9-1C71BA6FE5E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5" name="Freeform 6">
              <a:extLst>
                <a:ext uri="{FF2B5EF4-FFF2-40B4-BE49-F238E27FC236}">
                  <a16:creationId xmlns:a16="http://schemas.microsoft.com/office/drawing/2014/main" id="{57601B50-7EB1-43FA-8360-4297BCD76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6" name="Freeform 7">
              <a:extLst>
                <a:ext uri="{FF2B5EF4-FFF2-40B4-BE49-F238E27FC236}">
                  <a16:creationId xmlns:a16="http://schemas.microsoft.com/office/drawing/2014/main" id="{60BD8B7A-CD01-4638-A2C9-299AC68B9B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Rectangle 8">
              <a:extLst>
                <a:ext uri="{FF2B5EF4-FFF2-40B4-BE49-F238E27FC236}">
                  <a16:creationId xmlns:a16="http://schemas.microsoft.com/office/drawing/2014/main" id="{095B58F9-6C29-48BE-9DA6-3855080521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78" name="Freeform 9">
              <a:extLst>
                <a:ext uri="{FF2B5EF4-FFF2-40B4-BE49-F238E27FC236}">
                  <a16:creationId xmlns:a16="http://schemas.microsoft.com/office/drawing/2014/main" id="{0C84674F-2E8A-4B70-B801-00722CDD581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10">
              <a:extLst>
                <a:ext uri="{FF2B5EF4-FFF2-40B4-BE49-F238E27FC236}">
                  <a16:creationId xmlns:a16="http://schemas.microsoft.com/office/drawing/2014/main" id="{34F320BB-D6A9-45FE-8556-498B763B1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11">
              <a:extLst>
                <a:ext uri="{FF2B5EF4-FFF2-40B4-BE49-F238E27FC236}">
                  <a16:creationId xmlns:a16="http://schemas.microsoft.com/office/drawing/2014/main" id="{5493D54A-532A-46ED-AF63-A0A54818EF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12">
              <a:extLst>
                <a:ext uri="{FF2B5EF4-FFF2-40B4-BE49-F238E27FC236}">
                  <a16:creationId xmlns:a16="http://schemas.microsoft.com/office/drawing/2014/main" id="{EAF2EDFA-9C0B-44E2-B4BB-312B58BCA8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13">
              <a:extLst>
                <a:ext uri="{FF2B5EF4-FFF2-40B4-BE49-F238E27FC236}">
                  <a16:creationId xmlns:a16="http://schemas.microsoft.com/office/drawing/2014/main" id="{A3641113-CE35-42A4-B605-41BC06BF4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14">
              <a:extLst>
                <a:ext uri="{FF2B5EF4-FFF2-40B4-BE49-F238E27FC236}">
                  <a16:creationId xmlns:a16="http://schemas.microsoft.com/office/drawing/2014/main" id="{DA2E5B2C-BAC4-4440-9B7E-F38783197A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15">
              <a:extLst>
                <a:ext uri="{FF2B5EF4-FFF2-40B4-BE49-F238E27FC236}">
                  <a16:creationId xmlns:a16="http://schemas.microsoft.com/office/drawing/2014/main" id="{D8A506DF-2E53-42C9-94BE-B98E32E0578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16">
              <a:extLst>
                <a:ext uri="{FF2B5EF4-FFF2-40B4-BE49-F238E27FC236}">
                  <a16:creationId xmlns:a16="http://schemas.microsoft.com/office/drawing/2014/main" id="{12934FF8-5F70-40BF-BBB6-5EB941FB9B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17">
              <a:extLst>
                <a:ext uri="{FF2B5EF4-FFF2-40B4-BE49-F238E27FC236}">
                  <a16:creationId xmlns:a16="http://schemas.microsoft.com/office/drawing/2014/main" id="{8EB3FB08-D01D-4E24-BE40-C16269DF62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Freeform 18">
              <a:extLst>
                <a:ext uri="{FF2B5EF4-FFF2-40B4-BE49-F238E27FC236}">
                  <a16:creationId xmlns:a16="http://schemas.microsoft.com/office/drawing/2014/main" id="{D24E50D7-2753-4169-AD51-C106DA1B7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19">
              <a:extLst>
                <a:ext uri="{FF2B5EF4-FFF2-40B4-BE49-F238E27FC236}">
                  <a16:creationId xmlns:a16="http://schemas.microsoft.com/office/drawing/2014/main" id="{DF94B7E0-D9B6-4096-94D0-18D3AC0EF6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20">
              <a:extLst>
                <a:ext uri="{FF2B5EF4-FFF2-40B4-BE49-F238E27FC236}">
                  <a16:creationId xmlns:a16="http://schemas.microsoft.com/office/drawing/2014/main" id="{EBC05ADE-BBA2-4387-B005-3196E2E1982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21">
              <a:extLst>
                <a:ext uri="{FF2B5EF4-FFF2-40B4-BE49-F238E27FC236}">
                  <a16:creationId xmlns:a16="http://schemas.microsoft.com/office/drawing/2014/main" id="{BBED1CEE-14D2-442F-AB08-401ABE3EFB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22">
              <a:extLst>
                <a:ext uri="{FF2B5EF4-FFF2-40B4-BE49-F238E27FC236}">
                  <a16:creationId xmlns:a16="http://schemas.microsoft.com/office/drawing/2014/main" id="{4F6574C0-78E8-49EA-84BC-EE9D55707F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23">
              <a:extLst>
                <a:ext uri="{FF2B5EF4-FFF2-40B4-BE49-F238E27FC236}">
                  <a16:creationId xmlns:a16="http://schemas.microsoft.com/office/drawing/2014/main" id="{65BCDB0B-615E-4CA1-AFD5-6B121CB7CE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24">
              <a:extLst>
                <a:ext uri="{FF2B5EF4-FFF2-40B4-BE49-F238E27FC236}">
                  <a16:creationId xmlns:a16="http://schemas.microsoft.com/office/drawing/2014/main" id="{40627863-B7FC-44D1-9E53-E728FFF675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25">
              <a:extLst>
                <a:ext uri="{FF2B5EF4-FFF2-40B4-BE49-F238E27FC236}">
                  <a16:creationId xmlns:a16="http://schemas.microsoft.com/office/drawing/2014/main" id="{52FD6F8C-3AF1-487E-91F4-6E55146F1F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26">
              <a:extLst>
                <a:ext uri="{FF2B5EF4-FFF2-40B4-BE49-F238E27FC236}">
                  <a16:creationId xmlns:a16="http://schemas.microsoft.com/office/drawing/2014/main" id="{50323CF3-93CB-4E03-95C0-B180BB87A8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27">
              <a:extLst>
                <a:ext uri="{FF2B5EF4-FFF2-40B4-BE49-F238E27FC236}">
                  <a16:creationId xmlns:a16="http://schemas.microsoft.com/office/drawing/2014/main" id="{EB47D82F-CF1B-47E6-9FA2-F3A9C5F94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28">
              <a:extLst>
                <a:ext uri="{FF2B5EF4-FFF2-40B4-BE49-F238E27FC236}">
                  <a16:creationId xmlns:a16="http://schemas.microsoft.com/office/drawing/2014/main" id="{0606708F-F2D4-4678-8ED2-39041BC64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29">
              <a:extLst>
                <a:ext uri="{FF2B5EF4-FFF2-40B4-BE49-F238E27FC236}">
                  <a16:creationId xmlns:a16="http://schemas.microsoft.com/office/drawing/2014/main" id="{D7EB95B4-15E4-433D-B36F-21FF341AD9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30">
              <a:extLst>
                <a:ext uri="{FF2B5EF4-FFF2-40B4-BE49-F238E27FC236}">
                  <a16:creationId xmlns:a16="http://schemas.microsoft.com/office/drawing/2014/main" id="{500A541B-4C75-497C-A489-097ED29964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31">
              <a:extLst>
                <a:ext uri="{FF2B5EF4-FFF2-40B4-BE49-F238E27FC236}">
                  <a16:creationId xmlns:a16="http://schemas.microsoft.com/office/drawing/2014/main" id="{5789326F-12A4-48B8-B0ED-A6A2AE0C27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32">
              <a:extLst>
                <a:ext uri="{FF2B5EF4-FFF2-40B4-BE49-F238E27FC236}">
                  <a16:creationId xmlns:a16="http://schemas.microsoft.com/office/drawing/2014/main" id="{25FA672E-2B65-477F-AA75-6261CE652F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Rectangle 33">
              <a:extLst>
                <a:ext uri="{FF2B5EF4-FFF2-40B4-BE49-F238E27FC236}">
                  <a16:creationId xmlns:a16="http://schemas.microsoft.com/office/drawing/2014/main" id="{BB09AF8D-E68B-499C-B9F5-2F365813D3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3" name="Freeform 34">
              <a:extLst>
                <a:ext uri="{FF2B5EF4-FFF2-40B4-BE49-F238E27FC236}">
                  <a16:creationId xmlns:a16="http://schemas.microsoft.com/office/drawing/2014/main" id="{7991AEAD-B5F3-47BA-9F1B-86C16A84A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35">
              <a:extLst>
                <a:ext uri="{FF2B5EF4-FFF2-40B4-BE49-F238E27FC236}">
                  <a16:creationId xmlns:a16="http://schemas.microsoft.com/office/drawing/2014/main" id="{19A85F58-4C3A-4388-B55C-2329EEAECF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36">
              <a:extLst>
                <a:ext uri="{FF2B5EF4-FFF2-40B4-BE49-F238E27FC236}">
                  <a16:creationId xmlns:a16="http://schemas.microsoft.com/office/drawing/2014/main" id="{05652F38-94D9-41B7-A699-7E8F0C78D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37">
              <a:extLst>
                <a:ext uri="{FF2B5EF4-FFF2-40B4-BE49-F238E27FC236}">
                  <a16:creationId xmlns:a16="http://schemas.microsoft.com/office/drawing/2014/main" id="{3C043852-C250-4518-BB89-C91A34917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38">
              <a:extLst>
                <a:ext uri="{FF2B5EF4-FFF2-40B4-BE49-F238E27FC236}">
                  <a16:creationId xmlns:a16="http://schemas.microsoft.com/office/drawing/2014/main" id="{0CAB9A07-ECF2-416C-8528-F75DACB138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39">
              <a:extLst>
                <a:ext uri="{FF2B5EF4-FFF2-40B4-BE49-F238E27FC236}">
                  <a16:creationId xmlns:a16="http://schemas.microsoft.com/office/drawing/2014/main" id="{904A314C-A829-4AA6-92E2-529BCCF95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40">
              <a:extLst>
                <a:ext uri="{FF2B5EF4-FFF2-40B4-BE49-F238E27FC236}">
                  <a16:creationId xmlns:a16="http://schemas.microsoft.com/office/drawing/2014/main" id="{244EE6BA-4569-43ED-9E2E-1FB66201B7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41">
              <a:extLst>
                <a:ext uri="{FF2B5EF4-FFF2-40B4-BE49-F238E27FC236}">
                  <a16:creationId xmlns:a16="http://schemas.microsoft.com/office/drawing/2014/main" id="{BEB8252E-FB2A-4BB5-BEC6-CA10FF6F7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42">
              <a:extLst>
                <a:ext uri="{FF2B5EF4-FFF2-40B4-BE49-F238E27FC236}">
                  <a16:creationId xmlns:a16="http://schemas.microsoft.com/office/drawing/2014/main" id="{91414711-C3A4-4E96-854A-DDDEB2F2E3E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43">
              <a:extLst>
                <a:ext uri="{FF2B5EF4-FFF2-40B4-BE49-F238E27FC236}">
                  <a16:creationId xmlns:a16="http://schemas.microsoft.com/office/drawing/2014/main" id="{86815BA8-3055-4B42-98C3-4202FD92E0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44">
              <a:extLst>
                <a:ext uri="{FF2B5EF4-FFF2-40B4-BE49-F238E27FC236}">
                  <a16:creationId xmlns:a16="http://schemas.microsoft.com/office/drawing/2014/main" id="{44457813-E991-44AE-9A83-B7488D1F36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Rectangle 45">
              <a:extLst>
                <a:ext uri="{FF2B5EF4-FFF2-40B4-BE49-F238E27FC236}">
                  <a16:creationId xmlns:a16="http://schemas.microsoft.com/office/drawing/2014/main" id="{8CE1CF47-A73F-4560-8835-AE1DC51E5C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15" name="Freeform 46">
              <a:extLst>
                <a:ext uri="{FF2B5EF4-FFF2-40B4-BE49-F238E27FC236}">
                  <a16:creationId xmlns:a16="http://schemas.microsoft.com/office/drawing/2014/main" id="{C2A935E4-AACC-4CB9-995E-D28617887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6" name="Freeform 47">
              <a:extLst>
                <a:ext uri="{FF2B5EF4-FFF2-40B4-BE49-F238E27FC236}">
                  <a16:creationId xmlns:a16="http://schemas.microsoft.com/office/drawing/2014/main" id="{93B5B778-8ACB-4004-932D-BD95997BAEF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7" name="Freeform 48">
              <a:extLst>
                <a:ext uri="{FF2B5EF4-FFF2-40B4-BE49-F238E27FC236}">
                  <a16:creationId xmlns:a16="http://schemas.microsoft.com/office/drawing/2014/main" id="{1434AF34-0919-40AD-84B1-446D4FF2D6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8" name="Freeform 49">
              <a:extLst>
                <a:ext uri="{FF2B5EF4-FFF2-40B4-BE49-F238E27FC236}">
                  <a16:creationId xmlns:a16="http://schemas.microsoft.com/office/drawing/2014/main" id="{29546CF3-6DDD-4073-AB7F-C6E722257A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9" name="Freeform 50">
              <a:extLst>
                <a:ext uri="{FF2B5EF4-FFF2-40B4-BE49-F238E27FC236}">
                  <a16:creationId xmlns:a16="http://schemas.microsoft.com/office/drawing/2014/main" id="{289D46AB-128A-477F-B6C9-F40F115D6CE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0" name="Freeform 51">
              <a:extLst>
                <a:ext uri="{FF2B5EF4-FFF2-40B4-BE49-F238E27FC236}">
                  <a16:creationId xmlns:a16="http://schemas.microsoft.com/office/drawing/2014/main" id="{A7DA7E67-3368-44AD-AACD-EB64AE3487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1" name="Freeform 52">
              <a:extLst>
                <a:ext uri="{FF2B5EF4-FFF2-40B4-BE49-F238E27FC236}">
                  <a16:creationId xmlns:a16="http://schemas.microsoft.com/office/drawing/2014/main" id="{78BB1152-AB85-4AD8-BBA1-07CEA1F50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2" name="Freeform 53">
              <a:extLst>
                <a:ext uri="{FF2B5EF4-FFF2-40B4-BE49-F238E27FC236}">
                  <a16:creationId xmlns:a16="http://schemas.microsoft.com/office/drawing/2014/main" id="{A982E7F2-DD68-4093-B9C5-3E42B475AB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3" name="Freeform 54">
              <a:extLst>
                <a:ext uri="{FF2B5EF4-FFF2-40B4-BE49-F238E27FC236}">
                  <a16:creationId xmlns:a16="http://schemas.microsoft.com/office/drawing/2014/main" id="{A682E224-4CD6-420B-897A-B23D50B82E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4" name="Freeform 55">
              <a:extLst>
                <a:ext uri="{FF2B5EF4-FFF2-40B4-BE49-F238E27FC236}">
                  <a16:creationId xmlns:a16="http://schemas.microsoft.com/office/drawing/2014/main" id="{31B90F10-06CD-480E-8D35-6E0FFFB894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5" name="Freeform 56">
              <a:extLst>
                <a:ext uri="{FF2B5EF4-FFF2-40B4-BE49-F238E27FC236}">
                  <a16:creationId xmlns:a16="http://schemas.microsoft.com/office/drawing/2014/main" id="{7BC977DB-69B0-4D8D-B77C-E1127EC417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6" name="Freeform 57">
              <a:extLst>
                <a:ext uri="{FF2B5EF4-FFF2-40B4-BE49-F238E27FC236}">
                  <a16:creationId xmlns:a16="http://schemas.microsoft.com/office/drawing/2014/main" id="{24127454-3FCB-41D6-ACFB-81D7E05A7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27" name="Freeform 58">
              <a:extLst>
                <a:ext uri="{FF2B5EF4-FFF2-40B4-BE49-F238E27FC236}">
                  <a16:creationId xmlns:a16="http://schemas.microsoft.com/office/drawing/2014/main" id="{7AA80D42-B8A8-475B-ADBF-99719CE9FE5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129" name="Rectangle 128">
            <a:extLst>
              <a:ext uri="{FF2B5EF4-FFF2-40B4-BE49-F238E27FC236}">
                <a16:creationId xmlns:a16="http://schemas.microsoft.com/office/drawing/2014/main" id="{D706AE2E-B17B-43A3-84F8-9C0FE9466C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2003"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131" name="Group 130">
            <a:extLst>
              <a:ext uri="{FF2B5EF4-FFF2-40B4-BE49-F238E27FC236}">
                <a16:creationId xmlns:a16="http://schemas.microsoft.com/office/drawing/2014/main" id="{CEFFB8CF-3E94-42D7-849C-841E7744B2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bg2"/>
              </a:gs>
              <a:gs pos="100000">
                <a:schemeClr val="tx2">
                  <a:lumMod val="60000"/>
                  <a:lumOff val="40000"/>
                </a:schemeClr>
              </a:gs>
            </a:gsLst>
            <a:lin ang="5400000" scaled="0"/>
            <a:tileRect/>
          </a:gradFill>
        </p:grpSpPr>
        <p:sp>
          <p:nvSpPr>
            <p:cNvPr id="132" name="Rectangle 5">
              <a:extLst>
                <a:ext uri="{FF2B5EF4-FFF2-40B4-BE49-F238E27FC236}">
                  <a16:creationId xmlns:a16="http://schemas.microsoft.com/office/drawing/2014/main" id="{C274DE9A-4502-4454-911E-B7FE9ED6DE36}"/>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3" name="Freeform 6">
              <a:extLst>
                <a:ext uri="{FF2B5EF4-FFF2-40B4-BE49-F238E27FC236}">
                  <a16:creationId xmlns:a16="http://schemas.microsoft.com/office/drawing/2014/main" id="{76AFCF59-7BED-416B-ACD9-EA099C9B29A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4" name="Freeform 7">
              <a:extLst>
                <a:ext uri="{FF2B5EF4-FFF2-40B4-BE49-F238E27FC236}">
                  <a16:creationId xmlns:a16="http://schemas.microsoft.com/office/drawing/2014/main" id="{8EEECEBC-B149-42E5-8164-EE5456F0624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5" name="Rectangle 8">
              <a:extLst>
                <a:ext uri="{FF2B5EF4-FFF2-40B4-BE49-F238E27FC236}">
                  <a16:creationId xmlns:a16="http://schemas.microsoft.com/office/drawing/2014/main" id="{03B49256-D2D8-436B-8F29-0C7E53366F1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6" name="Freeform 9">
              <a:extLst>
                <a:ext uri="{FF2B5EF4-FFF2-40B4-BE49-F238E27FC236}">
                  <a16:creationId xmlns:a16="http://schemas.microsoft.com/office/drawing/2014/main" id="{4045E56F-B537-408E-B346-B9B15C39A5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7" name="Freeform 10">
              <a:extLst>
                <a:ext uri="{FF2B5EF4-FFF2-40B4-BE49-F238E27FC236}">
                  <a16:creationId xmlns:a16="http://schemas.microsoft.com/office/drawing/2014/main" id="{904BDB2F-0893-4AD7-A871-C808C9651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8" name="Freeform 11">
              <a:extLst>
                <a:ext uri="{FF2B5EF4-FFF2-40B4-BE49-F238E27FC236}">
                  <a16:creationId xmlns:a16="http://schemas.microsoft.com/office/drawing/2014/main" id="{512D8C6F-C154-4928-9891-DDCF50DA63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9" name="Freeform 12">
              <a:extLst>
                <a:ext uri="{FF2B5EF4-FFF2-40B4-BE49-F238E27FC236}">
                  <a16:creationId xmlns:a16="http://schemas.microsoft.com/office/drawing/2014/main" id="{7E2BBA63-D694-4AD5-976F-4F1CDB204A2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0" name="Freeform 13">
              <a:extLst>
                <a:ext uri="{FF2B5EF4-FFF2-40B4-BE49-F238E27FC236}">
                  <a16:creationId xmlns:a16="http://schemas.microsoft.com/office/drawing/2014/main" id="{394F9847-4F95-42E8-AE7E-8DD8A0E27F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1" name="Freeform 14">
              <a:extLst>
                <a:ext uri="{FF2B5EF4-FFF2-40B4-BE49-F238E27FC236}">
                  <a16:creationId xmlns:a16="http://schemas.microsoft.com/office/drawing/2014/main" id="{48CE4CA3-085D-44AC-996B-9F347B7BC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2" name="Freeform 15">
              <a:extLst>
                <a:ext uri="{FF2B5EF4-FFF2-40B4-BE49-F238E27FC236}">
                  <a16:creationId xmlns:a16="http://schemas.microsoft.com/office/drawing/2014/main" id="{0D7459AE-7E00-4707-B574-1D3636BB46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3" name="Freeform 16">
              <a:extLst>
                <a:ext uri="{FF2B5EF4-FFF2-40B4-BE49-F238E27FC236}">
                  <a16:creationId xmlns:a16="http://schemas.microsoft.com/office/drawing/2014/main" id="{EF95E020-0C4A-4BD5-84BE-6DF8B8BCAB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4" name="Freeform 17">
              <a:extLst>
                <a:ext uri="{FF2B5EF4-FFF2-40B4-BE49-F238E27FC236}">
                  <a16:creationId xmlns:a16="http://schemas.microsoft.com/office/drawing/2014/main" id="{18CC4862-B9BB-4E63-9630-AA5241E68A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5" name="Freeform 18">
              <a:extLst>
                <a:ext uri="{FF2B5EF4-FFF2-40B4-BE49-F238E27FC236}">
                  <a16:creationId xmlns:a16="http://schemas.microsoft.com/office/drawing/2014/main" id="{156A0508-DDAB-4BFB-824D-CA9D3D8333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6" name="Freeform 19">
              <a:extLst>
                <a:ext uri="{FF2B5EF4-FFF2-40B4-BE49-F238E27FC236}">
                  <a16:creationId xmlns:a16="http://schemas.microsoft.com/office/drawing/2014/main" id="{E3B0103B-60DE-4385-B84E-53694FB9A2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7" name="Freeform 20">
              <a:extLst>
                <a:ext uri="{FF2B5EF4-FFF2-40B4-BE49-F238E27FC236}">
                  <a16:creationId xmlns:a16="http://schemas.microsoft.com/office/drawing/2014/main" id="{C8C1C0D4-C36E-4251-A97F-436AFA37974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8" name="Freeform 21">
              <a:extLst>
                <a:ext uri="{FF2B5EF4-FFF2-40B4-BE49-F238E27FC236}">
                  <a16:creationId xmlns:a16="http://schemas.microsoft.com/office/drawing/2014/main" id="{550D7341-7849-4B72-A2D7-68B7161D43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9" name="Freeform 22">
              <a:extLst>
                <a:ext uri="{FF2B5EF4-FFF2-40B4-BE49-F238E27FC236}">
                  <a16:creationId xmlns:a16="http://schemas.microsoft.com/office/drawing/2014/main" id="{C9E742C7-3FF2-4931-B087-46AAA6C33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0" name="Freeform 23">
              <a:extLst>
                <a:ext uri="{FF2B5EF4-FFF2-40B4-BE49-F238E27FC236}">
                  <a16:creationId xmlns:a16="http://schemas.microsoft.com/office/drawing/2014/main" id="{424AF1DB-9264-4B94-9F0D-EF37F12D470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1" name="Freeform 24">
              <a:extLst>
                <a:ext uri="{FF2B5EF4-FFF2-40B4-BE49-F238E27FC236}">
                  <a16:creationId xmlns:a16="http://schemas.microsoft.com/office/drawing/2014/main" id="{766E43D2-CF93-4468-9B12-FFB234513D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2" name="Freeform 25">
              <a:extLst>
                <a:ext uri="{FF2B5EF4-FFF2-40B4-BE49-F238E27FC236}">
                  <a16:creationId xmlns:a16="http://schemas.microsoft.com/office/drawing/2014/main" id="{AC24EC38-E0E5-4A4E-A64D-359DD4A559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3" name="Freeform 26">
              <a:extLst>
                <a:ext uri="{FF2B5EF4-FFF2-40B4-BE49-F238E27FC236}">
                  <a16:creationId xmlns:a16="http://schemas.microsoft.com/office/drawing/2014/main" id="{338D8FE1-6073-44CF-857C-9273A16075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4" name="Freeform 27">
              <a:extLst>
                <a:ext uri="{FF2B5EF4-FFF2-40B4-BE49-F238E27FC236}">
                  <a16:creationId xmlns:a16="http://schemas.microsoft.com/office/drawing/2014/main" id="{39BAF819-1ABF-4754-B2E6-8C023A3B9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5" name="Freeform 28">
              <a:extLst>
                <a:ext uri="{FF2B5EF4-FFF2-40B4-BE49-F238E27FC236}">
                  <a16:creationId xmlns:a16="http://schemas.microsoft.com/office/drawing/2014/main" id="{2B5FE77A-C8CA-4E0E-BA89-53BA982E6A1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6" name="Freeform 29">
              <a:extLst>
                <a:ext uri="{FF2B5EF4-FFF2-40B4-BE49-F238E27FC236}">
                  <a16:creationId xmlns:a16="http://schemas.microsoft.com/office/drawing/2014/main" id="{264169FF-BB01-4F56-812A-738BE4AACB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7" name="Freeform 30">
              <a:extLst>
                <a:ext uri="{FF2B5EF4-FFF2-40B4-BE49-F238E27FC236}">
                  <a16:creationId xmlns:a16="http://schemas.microsoft.com/office/drawing/2014/main" id="{831BA8DD-49DA-443B-AD7A-1680CD28753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8" name="Freeform 31">
              <a:extLst>
                <a:ext uri="{FF2B5EF4-FFF2-40B4-BE49-F238E27FC236}">
                  <a16:creationId xmlns:a16="http://schemas.microsoft.com/office/drawing/2014/main" id="{15B5FD47-B408-4DD0-BA9C-76C3F6814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9" name="Freeform 32">
              <a:extLst>
                <a:ext uri="{FF2B5EF4-FFF2-40B4-BE49-F238E27FC236}">
                  <a16:creationId xmlns:a16="http://schemas.microsoft.com/office/drawing/2014/main" id="{2432FB6B-FBB2-438F-A3BC-0392CA9448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0" name="Rectangle 33">
              <a:extLst>
                <a:ext uri="{FF2B5EF4-FFF2-40B4-BE49-F238E27FC236}">
                  <a16:creationId xmlns:a16="http://schemas.microsoft.com/office/drawing/2014/main" id="{A9E1CA69-4810-4E1D-A227-EA4EF0151FF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61" name="Freeform 34">
              <a:extLst>
                <a:ext uri="{FF2B5EF4-FFF2-40B4-BE49-F238E27FC236}">
                  <a16:creationId xmlns:a16="http://schemas.microsoft.com/office/drawing/2014/main" id="{978653C5-EFDF-4617-9A6A-E810A9C22D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2" name="Freeform 35">
              <a:extLst>
                <a:ext uri="{FF2B5EF4-FFF2-40B4-BE49-F238E27FC236}">
                  <a16:creationId xmlns:a16="http://schemas.microsoft.com/office/drawing/2014/main" id="{F1B9F231-1E6A-4122-81B0-043E2A5F55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3" name="Freeform 36">
              <a:extLst>
                <a:ext uri="{FF2B5EF4-FFF2-40B4-BE49-F238E27FC236}">
                  <a16:creationId xmlns:a16="http://schemas.microsoft.com/office/drawing/2014/main" id="{DF2B6BD0-0057-43BC-8681-9FAC9FC53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4" name="Freeform 37">
              <a:extLst>
                <a:ext uri="{FF2B5EF4-FFF2-40B4-BE49-F238E27FC236}">
                  <a16:creationId xmlns:a16="http://schemas.microsoft.com/office/drawing/2014/main" id="{6D7D7117-2276-4EB9-882B-A44A2DB066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5" name="Freeform 38">
              <a:extLst>
                <a:ext uri="{FF2B5EF4-FFF2-40B4-BE49-F238E27FC236}">
                  <a16:creationId xmlns:a16="http://schemas.microsoft.com/office/drawing/2014/main" id="{98AD68EB-6444-4B28-8F06-C0B6111AC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6" name="Freeform 39">
              <a:extLst>
                <a:ext uri="{FF2B5EF4-FFF2-40B4-BE49-F238E27FC236}">
                  <a16:creationId xmlns:a16="http://schemas.microsoft.com/office/drawing/2014/main" id="{438FA125-C459-48A2-913F-F5D04E160E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7" name="Freeform 40">
              <a:extLst>
                <a:ext uri="{FF2B5EF4-FFF2-40B4-BE49-F238E27FC236}">
                  <a16:creationId xmlns:a16="http://schemas.microsoft.com/office/drawing/2014/main" id="{18E796D1-6480-436F-947D-550CCE516E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8" name="Freeform 41">
              <a:extLst>
                <a:ext uri="{FF2B5EF4-FFF2-40B4-BE49-F238E27FC236}">
                  <a16:creationId xmlns:a16="http://schemas.microsoft.com/office/drawing/2014/main" id="{4549B300-4F89-4E35-B5E7-53E3C6A54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9" name="Freeform 42">
              <a:extLst>
                <a:ext uri="{FF2B5EF4-FFF2-40B4-BE49-F238E27FC236}">
                  <a16:creationId xmlns:a16="http://schemas.microsoft.com/office/drawing/2014/main" id="{D8DA6C40-62DD-4FB3-8D06-5A599E38236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0" name="Freeform 43">
              <a:extLst>
                <a:ext uri="{FF2B5EF4-FFF2-40B4-BE49-F238E27FC236}">
                  <a16:creationId xmlns:a16="http://schemas.microsoft.com/office/drawing/2014/main" id="{28EE2B35-9D3D-4925-8DA9-9DF0E40BC4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1" name="Freeform 44">
              <a:extLst>
                <a:ext uri="{FF2B5EF4-FFF2-40B4-BE49-F238E27FC236}">
                  <a16:creationId xmlns:a16="http://schemas.microsoft.com/office/drawing/2014/main" id="{9DB82611-4043-4758-81EC-2239619803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2" name="Rectangle 45">
              <a:extLst>
                <a:ext uri="{FF2B5EF4-FFF2-40B4-BE49-F238E27FC236}">
                  <a16:creationId xmlns:a16="http://schemas.microsoft.com/office/drawing/2014/main" id="{A8210AB3-0776-4F74-9227-5E448D1AFA4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73" name="Freeform 46">
              <a:extLst>
                <a:ext uri="{FF2B5EF4-FFF2-40B4-BE49-F238E27FC236}">
                  <a16:creationId xmlns:a16="http://schemas.microsoft.com/office/drawing/2014/main" id="{002C10AB-E300-481E-AFA5-410481B16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4" name="Freeform 47">
              <a:extLst>
                <a:ext uri="{FF2B5EF4-FFF2-40B4-BE49-F238E27FC236}">
                  <a16:creationId xmlns:a16="http://schemas.microsoft.com/office/drawing/2014/main" id="{11F47C5E-0453-4EF5-B969-A8263DC6AF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5" name="Freeform 48">
              <a:extLst>
                <a:ext uri="{FF2B5EF4-FFF2-40B4-BE49-F238E27FC236}">
                  <a16:creationId xmlns:a16="http://schemas.microsoft.com/office/drawing/2014/main" id="{D0CFDC87-55E8-40E1-BD98-4E1EA2C095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6" name="Freeform 49">
              <a:extLst>
                <a:ext uri="{FF2B5EF4-FFF2-40B4-BE49-F238E27FC236}">
                  <a16:creationId xmlns:a16="http://schemas.microsoft.com/office/drawing/2014/main" id="{C1151505-8A7F-41D8-AE03-AD172E38C0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7" name="Freeform 50">
              <a:extLst>
                <a:ext uri="{FF2B5EF4-FFF2-40B4-BE49-F238E27FC236}">
                  <a16:creationId xmlns:a16="http://schemas.microsoft.com/office/drawing/2014/main" id="{918DAD20-1F9F-41A7-B9D0-EE92F9B32D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8" name="Freeform 51">
              <a:extLst>
                <a:ext uri="{FF2B5EF4-FFF2-40B4-BE49-F238E27FC236}">
                  <a16:creationId xmlns:a16="http://schemas.microsoft.com/office/drawing/2014/main" id="{D303B51B-ADCC-43C9-AE4F-0168CFA63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9" name="Freeform 52">
              <a:extLst>
                <a:ext uri="{FF2B5EF4-FFF2-40B4-BE49-F238E27FC236}">
                  <a16:creationId xmlns:a16="http://schemas.microsoft.com/office/drawing/2014/main" id="{5621B409-0B0A-4827-81F9-684C335EE1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0" name="Freeform 53">
              <a:extLst>
                <a:ext uri="{FF2B5EF4-FFF2-40B4-BE49-F238E27FC236}">
                  <a16:creationId xmlns:a16="http://schemas.microsoft.com/office/drawing/2014/main" id="{FCA6910E-A4EC-464B-B285-5F1E40AEFF9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1" name="Freeform 54">
              <a:extLst>
                <a:ext uri="{FF2B5EF4-FFF2-40B4-BE49-F238E27FC236}">
                  <a16:creationId xmlns:a16="http://schemas.microsoft.com/office/drawing/2014/main" id="{7D0C75DF-4953-4E72-B34A-2F8BD05235F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2" name="Freeform 55">
              <a:extLst>
                <a:ext uri="{FF2B5EF4-FFF2-40B4-BE49-F238E27FC236}">
                  <a16:creationId xmlns:a16="http://schemas.microsoft.com/office/drawing/2014/main" id="{998A65EA-C434-41FF-B792-2BDC115019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3" name="Freeform 56">
              <a:extLst>
                <a:ext uri="{FF2B5EF4-FFF2-40B4-BE49-F238E27FC236}">
                  <a16:creationId xmlns:a16="http://schemas.microsoft.com/office/drawing/2014/main" id="{3A6D2AE4-7ABD-4946-BE69-5FD3C1A1D6A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4" name="Freeform 57">
              <a:extLst>
                <a:ext uri="{FF2B5EF4-FFF2-40B4-BE49-F238E27FC236}">
                  <a16:creationId xmlns:a16="http://schemas.microsoft.com/office/drawing/2014/main" id="{833A81DC-8A3A-4141-A713-A2FE1C572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5" name="Freeform 58">
              <a:extLst>
                <a:ext uri="{FF2B5EF4-FFF2-40B4-BE49-F238E27FC236}">
                  <a16:creationId xmlns:a16="http://schemas.microsoft.com/office/drawing/2014/main" id="{47BB7FFD-57DB-41BD-8D42-9FB58174B1B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pic>
        <p:nvPicPr>
          <p:cNvPr id="187" name="Picture 2">
            <a:extLst>
              <a:ext uri="{FF2B5EF4-FFF2-40B4-BE49-F238E27FC236}">
                <a16:creationId xmlns:a16="http://schemas.microsoft.com/office/drawing/2014/main" id="{3631D3C9-4C1D-4B3A-A737-E6E78004240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3" y="-3747"/>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065A266-D1CA-4928-A5DB-E32F78674A5F}"/>
              </a:ext>
            </a:extLst>
          </p:cNvPr>
          <p:cNvSpPr txBox="1"/>
          <p:nvPr/>
        </p:nvSpPr>
        <p:spPr>
          <a:xfrm>
            <a:off x="8057397" y="1113282"/>
            <a:ext cx="3489569" cy="2396681"/>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2800" b="0" i="0" cap="all">
                <a:solidFill>
                  <a:srgbClr val="FFFFFF"/>
                </a:solidFill>
                <a:effectLst/>
                <a:latin typeface="+mj-lt"/>
                <a:ea typeface="+mj-ea"/>
                <a:cs typeface="+mj-cs"/>
              </a:rPr>
              <a:t>4. Once ML model is deployed in Test environment, a full fledged automated testing is performed.</a:t>
            </a:r>
            <a:endParaRPr lang="en-US" sz="2800" cap="all">
              <a:solidFill>
                <a:srgbClr val="FFFFFF"/>
              </a:solidFill>
              <a:latin typeface="+mj-lt"/>
              <a:ea typeface="+mj-ea"/>
              <a:cs typeface="+mj-cs"/>
            </a:endParaRPr>
          </a:p>
        </p:txBody>
      </p:sp>
      <p:sp useBgFill="1">
        <p:nvSpPr>
          <p:cNvPr id="189" name="Round Diagonal Corner Rectangle 6">
            <a:extLst>
              <a:ext uri="{FF2B5EF4-FFF2-40B4-BE49-F238E27FC236}">
                <a16:creationId xmlns:a16="http://schemas.microsoft.com/office/drawing/2014/main" id="{5B986EF0-8540-483D-9DDE-1F168FAAC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380B4E4C-F4FA-4E8F-BF52-E156BA98663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1897159"/>
            <a:ext cx="6112382" cy="3056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7224004"/>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3" name="Rectangle 72">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76" name="Group 75">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8"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9"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8"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00"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3"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5"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3"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4"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77" name="Group 76">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8"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6"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7"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116"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useBgFill="1">
        <p:nvSpPr>
          <p:cNvPr id="118"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4" name="Picture 4" descr="Diagram&#10;&#10;Description automatically generated">
            <a:extLst>
              <a:ext uri="{FF2B5EF4-FFF2-40B4-BE49-F238E27FC236}">
                <a16:creationId xmlns:a16="http://schemas.microsoft.com/office/drawing/2014/main" id="{DF6D4AC4-962F-47F3-B92A-266CE33ECEF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2112107"/>
            <a:ext cx="6112382" cy="262832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D89F34A-41AE-44E5-8E5B-4222B6BCAB17}"/>
              </a:ext>
            </a:extLst>
          </p:cNvPr>
          <p:cNvSpPr txBox="1"/>
          <p:nvPr/>
        </p:nvSpPr>
        <p:spPr>
          <a:xfrm>
            <a:off x="8036041" y="2249487"/>
            <a:ext cx="3281004" cy="3541714"/>
          </a:xfrm>
          <a:prstGeom prst="rect">
            <a:avLst/>
          </a:prstGeom>
        </p:spPr>
        <p:txBody>
          <a:bodyPr vert="horz" lIns="91440" tIns="45720" rIns="91440" bIns="45720" rtlCol="0">
            <a:normAutofit/>
          </a:bodyPr>
          <a:lstStyle/>
          <a:p>
            <a:pPr algn="just" defTabSz="914400">
              <a:lnSpc>
                <a:spcPct val="120000"/>
              </a:lnSpc>
              <a:spcAft>
                <a:spcPts val="600"/>
              </a:spcAft>
              <a:buSzPct val="125000"/>
            </a:pPr>
            <a:r>
              <a:rPr lang="en-US" b="0" i="0" dirty="0">
                <a:solidFill>
                  <a:srgbClr val="FFFFFF"/>
                </a:solidFill>
                <a:effectLst/>
              </a:rPr>
              <a:t>5. After the test quality gateway is passed the code can be deployed in a staging environment by following the similar build steps. This can be done after seeking automated approval from an authority. The deployment follows the same process, explained in point 3</a:t>
            </a:r>
            <a:endParaRPr lang="en-US" dirty="0">
              <a:solidFill>
                <a:srgbClr val="FFFFFF"/>
              </a:solidFill>
            </a:endParaRPr>
          </a:p>
        </p:txBody>
      </p:sp>
    </p:spTree>
    <p:extLst>
      <p:ext uri="{BB962C8B-B14F-4D97-AF65-F5344CB8AC3E}">
        <p14:creationId xmlns:p14="http://schemas.microsoft.com/office/powerpoint/2010/main" val="822269045"/>
      </p:ext>
    </p:extLst>
  </p:cSld>
  <p:clrMapOvr>
    <a:overrideClrMapping bg1="lt1" tx1="dk1" bg2="lt2" tx2="dk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CBA50DB-DBC7-4B6E-B3C1-8FF1EA519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grpSp>
        <p:nvGrpSpPr>
          <p:cNvPr id="73" name="Group 72">
            <a:extLst>
              <a:ext uri="{FF2B5EF4-FFF2-40B4-BE49-F238E27FC236}">
                <a16:creationId xmlns:a16="http://schemas.microsoft.com/office/drawing/2014/main" id="{1DED8FB6-AF8D-4D98-913D-E6486FEC10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1902285" cy="6858001"/>
            <a:chOff x="0" y="0"/>
            <a:chExt cx="11902285" cy="6858001"/>
          </a:xfrm>
        </p:grpSpPr>
        <p:grpSp>
          <p:nvGrpSpPr>
            <p:cNvPr id="74" name="Group 73">
              <a:extLst>
                <a:ext uri="{FF2B5EF4-FFF2-40B4-BE49-F238E27FC236}">
                  <a16:creationId xmlns:a16="http://schemas.microsoft.com/office/drawing/2014/main" id="{0A805ED2-113B-4584-8827-567B5792F1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bg2"/>
                </a:gs>
                <a:gs pos="100000">
                  <a:schemeClr val="tx2">
                    <a:lumMod val="60000"/>
                    <a:lumOff val="40000"/>
                  </a:schemeClr>
                </a:gs>
              </a:gsLst>
              <a:lin ang="5400000" scaled="0"/>
              <a:tileRect/>
            </a:gradFill>
          </p:grpSpPr>
          <p:sp>
            <p:nvSpPr>
              <p:cNvPr id="86" name="Rectangle 5">
                <a:extLst>
                  <a:ext uri="{FF2B5EF4-FFF2-40B4-BE49-F238E27FC236}">
                    <a16:creationId xmlns:a16="http://schemas.microsoft.com/office/drawing/2014/main" id="{C6CF21D8-CC72-4F35-A29E-3AF9E6DA130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87" name="Freeform 6">
                <a:extLst>
                  <a:ext uri="{FF2B5EF4-FFF2-40B4-BE49-F238E27FC236}">
                    <a16:creationId xmlns:a16="http://schemas.microsoft.com/office/drawing/2014/main" id="{8E60A7C3-087D-47B4-AB5A-C8B1042FD2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8" name="Freeform 7">
                <a:extLst>
                  <a:ext uri="{FF2B5EF4-FFF2-40B4-BE49-F238E27FC236}">
                    <a16:creationId xmlns:a16="http://schemas.microsoft.com/office/drawing/2014/main" id="{1885EECE-F6D9-4128-BC90-01583BF269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9" name="Freeform 8">
                <a:extLst>
                  <a:ext uri="{FF2B5EF4-FFF2-40B4-BE49-F238E27FC236}">
                    <a16:creationId xmlns:a16="http://schemas.microsoft.com/office/drawing/2014/main" id="{F44AA128-AA96-4FF2-A1C3-F9D2E7FD38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0" name="Freeform 9">
                <a:extLst>
                  <a:ext uri="{FF2B5EF4-FFF2-40B4-BE49-F238E27FC236}">
                    <a16:creationId xmlns:a16="http://schemas.microsoft.com/office/drawing/2014/main" id="{7E52DC12-230B-4892-B284-F2FE9DE16A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1" name="Freeform 10">
                <a:extLst>
                  <a:ext uri="{FF2B5EF4-FFF2-40B4-BE49-F238E27FC236}">
                    <a16:creationId xmlns:a16="http://schemas.microsoft.com/office/drawing/2014/main" id="{A68FBF9E-B81A-41D0-8A03-6CFC30811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2" name="Freeform 11">
                <a:extLst>
                  <a:ext uri="{FF2B5EF4-FFF2-40B4-BE49-F238E27FC236}">
                    <a16:creationId xmlns:a16="http://schemas.microsoft.com/office/drawing/2014/main" id="{B0047F84-8480-494F-9241-39FF17CFF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3" name="Freeform 12">
                <a:extLst>
                  <a:ext uri="{FF2B5EF4-FFF2-40B4-BE49-F238E27FC236}">
                    <a16:creationId xmlns:a16="http://schemas.microsoft.com/office/drawing/2014/main" id="{8CAF76D8-4B95-4A8E-9EE5-8CCC0A7AD2C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4" name="Freeform 13">
                <a:extLst>
                  <a:ext uri="{FF2B5EF4-FFF2-40B4-BE49-F238E27FC236}">
                    <a16:creationId xmlns:a16="http://schemas.microsoft.com/office/drawing/2014/main" id="{792F82F3-05A8-4A55-8C5B-81F6678B59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5" name="Freeform 14">
                <a:extLst>
                  <a:ext uri="{FF2B5EF4-FFF2-40B4-BE49-F238E27FC236}">
                    <a16:creationId xmlns:a16="http://schemas.microsoft.com/office/drawing/2014/main" id="{B8472536-021A-4E59-BD59-DDC090A18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6" name="Freeform 15">
                <a:extLst>
                  <a:ext uri="{FF2B5EF4-FFF2-40B4-BE49-F238E27FC236}">
                    <a16:creationId xmlns:a16="http://schemas.microsoft.com/office/drawing/2014/main" id="{AEBEF646-3C12-469F-B194-A161A7A95D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7" name="Line 16">
                <a:extLst>
                  <a:ext uri="{FF2B5EF4-FFF2-40B4-BE49-F238E27FC236}">
                    <a16:creationId xmlns:a16="http://schemas.microsoft.com/office/drawing/2014/main" id="{D4501159-D7AC-4307-9DFC-C8F3A94341D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98" name="Freeform 17">
                <a:extLst>
                  <a:ext uri="{FF2B5EF4-FFF2-40B4-BE49-F238E27FC236}">
                    <a16:creationId xmlns:a16="http://schemas.microsoft.com/office/drawing/2014/main" id="{B5244C41-454C-47D8-A6A9-C17EC2A366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99" name="Freeform 18">
                <a:extLst>
                  <a:ext uri="{FF2B5EF4-FFF2-40B4-BE49-F238E27FC236}">
                    <a16:creationId xmlns:a16="http://schemas.microsoft.com/office/drawing/2014/main" id="{8FA883B8-99FB-4540-B573-F0674BFB1C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0" name="Freeform 19">
                <a:extLst>
                  <a:ext uri="{FF2B5EF4-FFF2-40B4-BE49-F238E27FC236}">
                    <a16:creationId xmlns:a16="http://schemas.microsoft.com/office/drawing/2014/main" id="{F1178B7C-5A00-4E5B-9010-B1477621E0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1" name="Freeform 20">
                <a:extLst>
                  <a:ext uri="{FF2B5EF4-FFF2-40B4-BE49-F238E27FC236}">
                    <a16:creationId xmlns:a16="http://schemas.microsoft.com/office/drawing/2014/main" id="{E359D5D8-EE2E-4714-A40A-C3A6D91F989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2" name="Rectangle 21">
                <a:extLst>
                  <a:ext uri="{FF2B5EF4-FFF2-40B4-BE49-F238E27FC236}">
                    <a16:creationId xmlns:a16="http://schemas.microsoft.com/office/drawing/2014/main" id="{8A89C2E5-F892-4666-85FB-995578FBC73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03" name="Freeform 22">
                <a:extLst>
                  <a:ext uri="{FF2B5EF4-FFF2-40B4-BE49-F238E27FC236}">
                    <a16:creationId xmlns:a16="http://schemas.microsoft.com/office/drawing/2014/main" id="{6DC6174B-0EC3-4A81-A0D1-D10DBB869A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4" name="Freeform 23">
                <a:extLst>
                  <a:ext uri="{FF2B5EF4-FFF2-40B4-BE49-F238E27FC236}">
                    <a16:creationId xmlns:a16="http://schemas.microsoft.com/office/drawing/2014/main" id="{2CB96070-0553-4F79-984C-8DABB1CD5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5" name="Freeform 24">
                <a:extLst>
                  <a:ext uri="{FF2B5EF4-FFF2-40B4-BE49-F238E27FC236}">
                    <a16:creationId xmlns:a16="http://schemas.microsoft.com/office/drawing/2014/main" id="{BA23B6E2-3718-4009-B80E-9279154B19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6" name="Freeform 25">
                <a:extLst>
                  <a:ext uri="{FF2B5EF4-FFF2-40B4-BE49-F238E27FC236}">
                    <a16:creationId xmlns:a16="http://schemas.microsoft.com/office/drawing/2014/main" id="{CAFB32D5-E528-419B-80EE-1475633970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7" name="Freeform 26">
                <a:extLst>
                  <a:ext uri="{FF2B5EF4-FFF2-40B4-BE49-F238E27FC236}">
                    <a16:creationId xmlns:a16="http://schemas.microsoft.com/office/drawing/2014/main" id="{A68ADD35-4FEA-404D-B2F3-23556E6E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8" name="Freeform 27">
                <a:extLst>
                  <a:ext uri="{FF2B5EF4-FFF2-40B4-BE49-F238E27FC236}">
                    <a16:creationId xmlns:a16="http://schemas.microsoft.com/office/drawing/2014/main" id="{89CF17CA-49E3-4B4A-836A-4FD55C67B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09" name="Freeform 28">
                <a:extLst>
                  <a:ext uri="{FF2B5EF4-FFF2-40B4-BE49-F238E27FC236}">
                    <a16:creationId xmlns:a16="http://schemas.microsoft.com/office/drawing/2014/main" id="{AB394F2E-F3E7-4CED-84A9-35C47AB287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0" name="Freeform 29">
                <a:extLst>
                  <a:ext uri="{FF2B5EF4-FFF2-40B4-BE49-F238E27FC236}">
                    <a16:creationId xmlns:a16="http://schemas.microsoft.com/office/drawing/2014/main" id="{FF816C2F-3999-4A9F-8395-5D68ED33A4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1" name="Freeform 30">
                <a:extLst>
                  <a:ext uri="{FF2B5EF4-FFF2-40B4-BE49-F238E27FC236}">
                    <a16:creationId xmlns:a16="http://schemas.microsoft.com/office/drawing/2014/main" id="{82AD6AC6-71D5-4BD8-9185-D3062968B5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12" name="Freeform 31">
                <a:extLst>
                  <a:ext uri="{FF2B5EF4-FFF2-40B4-BE49-F238E27FC236}">
                    <a16:creationId xmlns:a16="http://schemas.microsoft.com/office/drawing/2014/main" id="{743A50C2-65CF-4F4C-B412-6149A93ACF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grpSp>
          <p:nvGrpSpPr>
            <p:cNvPr id="75" name="Group 74">
              <a:extLst>
                <a:ext uri="{FF2B5EF4-FFF2-40B4-BE49-F238E27FC236}">
                  <a16:creationId xmlns:a16="http://schemas.microsoft.com/office/drawing/2014/main" id="{6C0E7A88-FEDF-4C4F-A6B4-F7DDE9DE926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227597" y="0"/>
              <a:ext cx="674688" cy="6848476"/>
              <a:chOff x="11364912" y="0"/>
              <a:chExt cx="674688" cy="6848476"/>
            </a:xfrm>
            <a:gradFill flip="none" rotWithShape="1">
              <a:gsLst>
                <a:gs pos="0">
                  <a:schemeClr val="bg2"/>
                </a:gs>
                <a:gs pos="100000">
                  <a:schemeClr val="tx2">
                    <a:lumMod val="60000"/>
                    <a:lumOff val="40000"/>
                  </a:schemeClr>
                </a:gs>
              </a:gsLst>
              <a:lin ang="5400000" scaled="0"/>
              <a:tileRect/>
            </a:gradFill>
          </p:grpSpPr>
          <p:sp>
            <p:nvSpPr>
              <p:cNvPr id="76" name="Freeform 32">
                <a:extLst>
                  <a:ext uri="{FF2B5EF4-FFF2-40B4-BE49-F238E27FC236}">
                    <a16:creationId xmlns:a16="http://schemas.microsoft.com/office/drawing/2014/main" id="{AE94B3EE-D5C0-4BDE-B6AA-7599F048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7" name="Freeform 33">
                <a:extLst>
                  <a:ext uri="{FF2B5EF4-FFF2-40B4-BE49-F238E27FC236}">
                    <a16:creationId xmlns:a16="http://schemas.microsoft.com/office/drawing/2014/main" id="{5EF110E8-C00D-454E-8F3A-ECF2D356676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8" name="Freeform 34">
                <a:extLst>
                  <a:ext uri="{FF2B5EF4-FFF2-40B4-BE49-F238E27FC236}">
                    <a16:creationId xmlns:a16="http://schemas.microsoft.com/office/drawing/2014/main" id="{BFC5F327-6927-4F35-9AF6-C45527BB45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79" name="Freeform 35">
                <a:extLst>
                  <a:ext uri="{FF2B5EF4-FFF2-40B4-BE49-F238E27FC236}">
                    <a16:creationId xmlns:a16="http://schemas.microsoft.com/office/drawing/2014/main" id="{BF2D314D-AEDE-418D-9702-D3CDB98C3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0" name="Freeform 36">
                <a:extLst>
                  <a:ext uri="{FF2B5EF4-FFF2-40B4-BE49-F238E27FC236}">
                    <a16:creationId xmlns:a16="http://schemas.microsoft.com/office/drawing/2014/main" id="{64FD07F8-3CA6-4209-9A9E-30609FE9A36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1" name="Freeform 37">
                <a:extLst>
                  <a:ext uri="{FF2B5EF4-FFF2-40B4-BE49-F238E27FC236}">
                    <a16:creationId xmlns:a16="http://schemas.microsoft.com/office/drawing/2014/main" id="{AB0AE24D-CD49-4B57-82E0-780F62AE4F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2" name="Freeform 38">
                <a:extLst>
                  <a:ext uri="{FF2B5EF4-FFF2-40B4-BE49-F238E27FC236}">
                    <a16:creationId xmlns:a16="http://schemas.microsoft.com/office/drawing/2014/main" id="{66803AF8-6368-45E6-A0B7-C0C4CFFEEB5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3" name="Freeform 39">
                <a:extLst>
                  <a:ext uri="{FF2B5EF4-FFF2-40B4-BE49-F238E27FC236}">
                    <a16:creationId xmlns:a16="http://schemas.microsoft.com/office/drawing/2014/main" id="{B4761E05-2792-472B-A814-9616151CF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4" name="Freeform 40">
                <a:extLst>
                  <a:ext uri="{FF2B5EF4-FFF2-40B4-BE49-F238E27FC236}">
                    <a16:creationId xmlns:a16="http://schemas.microsoft.com/office/drawing/2014/main" id="{40B6A261-9427-4E70-9564-048AD009BD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85" name="Rectangle 41">
                <a:extLst>
                  <a:ext uri="{FF2B5EF4-FFF2-40B4-BE49-F238E27FC236}">
                    <a16:creationId xmlns:a16="http://schemas.microsoft.com/office/drawing/2014/main" id="{68BFDFBE-2286-4123-9436-E1DF84AF494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grpSp>
      <p:pic>
        <p:nvPicPr>
          <p:cNvPr id="114" name="Picture 2">
            <a:extLst>
              <a:ext uri="{FF2B5EF4-FFF2-40B4-BE49-F238E27FC236}">
                <a16:creationId xmlns:a16="http://schemas.microsoft.com/office/drawing/2014/main" id="{5B3DE270-418F-47A7-B311-C4D876041D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useBgFill="1">
        <p:nvSpPr>
          <p:cNvPr id="116" name="Round Diagonal Corner Rectangle 11">
            <a:extLst>
              <a:ext uri="{FF2B5EF4-FFF2-40B4-BE49-F238E27FC236}">
                <a16:creationId xmlns:a16="http://schemas.microsoft.com/office/drawing/2014/main" id="{A1351C6B-7343-451F-AB4A-1CE294A4E9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49" y="808057"/>
            <a:ext cx="6752461" cy="5234394"/>
          </a:xfrm>
          <a:prstGeom prst="round2DiagRect">
            <a:avLst>
              <a:gd name="adj1" fmla="val 741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a:extLst>
              <a:ext uri="{FF2B5EF4-FFF2-40B4-BE49-F238E27FC236}">
                <a16:creationId xmlns:a16="http://schemas.microsoft.com/office/drawing/2014/main" id="{2546227A-0748-484F-A001-F29C809B38C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18988" y="2104467"/>
            <a:ext cx="6112382" cy="264360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47B43F3-53F8-4DA2-B5D4-1CB8B317FD39}"/>
              </a:ext>
            </a:extLst>
          </p:cNvPr>
          <p:cNvSpPr txBox="1"/>
          <p:nvPr/>
        </p:nvSpPr>
        <p:spPr>
          <a:xfrm>
            <a:off x="8036041" y="2249487"/>
            <a:ext cx="3281004" cy="3541714"/>
          </a:xfrm>
          <a:prstGeom prst="rect">
            <a:avLst/>
          </a:prstGeom>
        </p:spPr>
        <p:txBody>
          <a:bodyPr vert="horz" lIns="91440" tIns="45720" rIns="91440" bIns="45720" rtlCol="0">
            <a:normAutofit/>
          </a:bodyPr>
          <a:lstStyle/>
          <a:p>
            <a:pPr indent="-228600" defTabSz="914400">
              <a:lnSpc>
                <a:spcPct val="120000"/>
              </a:lnSpc>
              <a:spcAft>
                <a:spcPts val="600"/>
              </a:spcAft>
              <a:buSzPct val="125000"/>
              <a:buFont typeface="Arial" panose="020B0604020202020204" pitchFamily="34" charset="0"/>
              <a:buChar char="•"/>
            </a:pPr>
            <a:r>
              <a:rPr lang="en-US" b="0" i="0">
                <a:solidFill>
                  <a:srgbClr val="FFFFFF"/>
                </a:solidFill>
                <a:effectLst/>
              </a:rPr>
              <a:t>6. Finally, the deployment is done on the production environment by following similar steps and possibly after an approval.</a:t>
            </a:r>
            <a:endParaRPr lang="en-US">
              <a:solidFill>
                <a:srgbClr val="FFFFFF"/>
              </a:solidFill>
            </a:endParaRPr>
          </a:p>
        </p:txBody>
      </p:sp>
    </p:spTree>
    <p:extLst>
      <p:ext uri="{BB962C8B-B14F-4D97-AF65-F5344CB8AC3E}">
        <p14:creationId xmlns:p14="http://schemas.microsoft.com/office/powerpoint/2010/main" val="70512509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C8B76-36EA-44D1-9B40-669616F62383}"/>
              </a:ext>
            </a:extLst>
          </p:cNvPr>
          <p:cNvSpPr>
            <a:spLocks noGrp="1"/>
          </p:cNvSpPr>
          <p:nvPr>
            <p:ph type="title"/>
          </p:nvPr>
        </p:nvSpPr>
        <p:spPr/>
        <p:txBody>
          <a:bodyPr/>
          <a:lstStyle/>
          <a:p>
            <a:pPr algn="ctr"/>
            <a:r>
              <a:rPr lang="en-US" dirty="0"/>
              <a:t>The problem statement</a:t>
            </a:r>
            <a:endParaRPr lang="en-IN" dirty="0"/>
          </a:p>
        </p:txBody>
      </p:sp>
      <p:sp>
        <p:nvSpPr>
          <p:cNvPr id="3" name="Content Placeholder 2">
            <a:extLst>
              <a:ext uri="{FF2B5EF4-FFF2-40B4-BE49-F238E27FC236}">
                <a16:creationId xmlns:a16="http://schemas.microsoft.com/office/drawing/2014/main" id="{F9D02CC5-7973-4120-842D-04744CA054BC}"/>
              </a:ext>
            </a:extLst>
          </p:cNvPr>
          <p:cNvSpPr>
            <a:spLocks noGrp="1"/>
          </p:cNvSpPr>
          <p:nvPr>
            <p:ph idx="1"/>
          </p:nvPr>
        </p:nvSpPr>
        <p:spPr/>
        <p:txBody>
          <a:bodyPr>
            <a:normAutofit fontScale="77500" lnSpcReduction="20000"/>
          </a:bodyPr>
          <a:lstStyle/>
          <a:p>
            <a:pPr algn="just"/>
            <a:r>
              <a:rPr lang="en-US" b="0" i="0" dirty="0">
                <a:solidFill>
                  <a:schemeClr val="bg1"/>
                </a:solidFill>
                <a:effectLst/>
                <a:latin typeface="charter"/>
              </a:rPr>
              <a:t>Since the last few years, machine learning has captivated the imaginations of a huge number of companies. Since everyone was doing machine learning so many companies approved budget for machine learning projects overnight but unfortunately most of the projects could not even make it to production. A recent </a:t>
            </a:r>
            <a:r>
              <a:rPr lang="en-US" b="0" i="0" dirty="0">
                <a:solidFill>
                  <a:schemeClr val="bg1"/>
                </a:solidFill>
                <a:effectLst/>
                <a:latin typeface="charter"/>
                <a:hlinkClick r:id="rId2">
                  <a:extLst>
                    <a:ext uri="{A12FA001-AC4F-418D-AE19-62706E023703}">
                      <ahyp:hlinkClr xmlns:ahyp="http://schemas.microsoft.com/office/drawing/2018/hyperlinkcolor" val="tx"/>
                    </a:ext>
                  </a:extLst>
                </a:hlinkClick>
              </a:rPr>
              <a:t>report</a:t>
            </a:r>
            <a:r>
              <a:rPr lang="en-US" b="0" i="0" dirty="0">
                <a:solidFill>
                  <a:schemeClr val="bg1"/>
                </a:solidFill>
                <a:effectLst/>
                <a:latin typeface="charter"/>
              </a:rPr>
              <a:t> is a testimonial of such failures that states that only 22% of the machine learning projects see the light of production in the companies.</a:t>
            </a:r>
          </a:p>
          <a:p>
            <a:pPr algn="just"/>
            <a:r>
              <a:rPr lang="en-US" b="0" i="0" dirty="0">
                <a:solidFill>
                  <a:schemeClr val="bg1"/>
                </a:solidFill>
                <a:effectLst/>
                <a:latin typeface="charter"/>
              </a:rPr>
              <a:t>Such a low success rate might suggest that it is the lack of machine learning skills that is the responsible factor. However, a close inspection will reveal that the data scientists of these companies are actually able to create ML models but they are struggling to either deploy or maintain these models in production. And this is contributing to the failures of the machine learning projects.</a:t>
            </a:r>
          </a:p>
          <a:p>
            <a:pPr algn="just"/>
            <a:endParaRPr lang="en-IN" dirty="0">
              <a:solidFill>
                <a:schemeClr val="bg1"/>
              </a:solidFill>
            </a:endParaRPr>
          </a:p>
        </p:txBody>
      </p:sp>
    </p:spTree>
    <p:extLst>
      <p:ext uri="{BB962C8B-B14F-4D97-AF65-F5344CB8AC3E}">
        <p14:creationId xmlns:p14="http://schemas.microsoft.com/office/powerpoint/2010/main" val="797069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B1586-8F95-48CF-BB79-8FCB05D9B3E6}"/>
              </a:ext>
            </a:extLst>
          </p:cNvPr>
          <p:cNvSpPr>
            <a:spLocks noGrp="1"/>
          </p:cNvSpPr>
          <p:nvPr>
            <p:ph type="title"/>
          </p:nvPr>
        </p:nvSpPr>
        <p:spPr/>
        <p:txBody>
          <a:bodyPr/>
          <a:lstStyle/>
          <a:p>
            <a:pPr algn="ctr"/>
            <a:r>
              <a:rPr lang="en-US" dirty="0"/>
              <a:t>Reasons behind failure</a:t>
            </a:r>
            <a:endParaRPr lang="en-IN" dirty="0"/>
          </a:p>
        </p:txBody>
      </p:sp>
      <p:sp>
        <p:nvSpPr>
          <p:cNvPr id="3" name="Content Placeholder 2">
            <a:extLst>
              <a:ext uri="{FF2B5EF4-FFF2-40B4-BE49-F238E27FC236}">
                <a16:creationId xmlns:a16="http://schemas.microsoft.com/office/drawing/2014/main" id="{0CD8FBB8-4D29-4935-8A23-DFC26B176A18}"/>
              </a:ext>
            </a:extLst>
          </p:cNvPr>
          <p:cNvSpPr>
            <a:spLocks noGrp="1"/>
          </p:cNvSpPr>
          <p:nvPr>
            <p:ph idx="1"/>
          </p:nvPr>
        </p:nvSpPr>
        <p:spPr/>
        <p:txBody>
          <a:bodyPr>
            <a:normAutofit fontScale="70000" lnSpcReduction="20000"/>
          </a:bodyPr>
          <a:lstStyle/>
          <a:p>
            <a:pPr algn="just"/>
            <a:r>
              <a:rPr lang="en-US" b="0" i="0" dirty="0">
                <a:solidFill>
                  <a:srgbClr val="292929"/>
                </a:solidFill>
                <a:effectLst/>
                <a:latin typeface="charter"/>
              </a:rPr>
              <a:t>These failures should not come as a surprise because in such companies data scientists usually work in silos to create ML models but for getting it deployed and maintained in production they need help from developers and operations people who are two separate teams. Lack of collaboration between the teams is one major reason that impacts the project but also since developers and operations people have no clue about machine learning it creates more gaps and difficulty for maintenance.</a:t>
            </a:r>
          </a:p>
          <a:p>
            <a:pPr algn="just"/>
            <a:r>
              <a:rPr lang="en-US" b="0" i="0" dirty="0">
                <a:solidFill>
                  <a:srgbClr val="292929"/>
                </a:solidFill>
                <a:effectLst/>
                <a:latin typeface="charter"/>
              </a:rPr>
              <a:t>Even the software industry used to have a similar problem many years back and they shifted towards the DevOps model to effectively streamline the software delivery process. DevOps methodology brought teams together for better collaboration and encouraged an end to end automation with the help of DevOps tools and technologies.</a:t>
            </a:r>
          </a:p>
          <a:p>
            <a:pPr algn="just"/>
            <a:r>
              <a:rPr lang="en-US" b="0" i="0" dirty="0">
                <a:solidFill>
                  <a:srgbClr val="292929"/>
                </a:solidFill>
                <a:effectLst/>
                <a:latin typeface="charter"/>
              </a:rPr>
              <a:t>Learning from their project failures, the pundits of machine learning industries realized they need something similar to DevOps and hence the concept of MLOPs was born. As the name suggests, MLOPs is a spin-off from DevOps for machine learning projects.</a:t>
            </a:r>
          </a:p>
          <a:p>
            <a:pPr algn="just"/>
            <a:endParaRPr lang="en-IN" dirty="0"/>
          </a:p>
        </p:txBody>
      </p:sp>
    </p:spTree>
    <p:extLst>
      <p:ext uri="{BB962C8B-B14F-4D97-AF65-F5344CB8AC3E}">
        <p14:creationId xmlns:p14="http://schemas.microsoft.com/office/powerpoint/2010/main" val="3872093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C0FC7-E611-441D-8D77-2A84640FEB2F}"/>
              </a:ext>
            </a:extLst>
          </p:cNvPr>
          <p:cNvSpPr>
            <a:spLocks noGrp="1"/>
          </p:cNvSpPr>
          <p:nvPr>
            <p:ph type="title"/>
          </p:nvPr>
        </p:nvSpPr>
        <p:spPr/>
        <p:txBody>
          <a:bodyPr/>
          <a:lstStyle/>
          <a:p>
            <a:pPr algn="ctr"/>
            <a:r>
              <a:rPr lang="en-US" b="0" i="0" dirty="0">
                <a:effectLst/>
                <a:latin typeface="sohne"/>
              </a:rPr>
              <a:t>Objective of MLOPs</a:t>
            </a:r>
            <a:endParaRPr lang="en-IN" dirty="0"/>
          </a:p>
        </p:txBody>
      </p:sp>
      <p:sp>
        <p:nvSpPr>
          <p:cNvPr id="3" name="Content Placeholder 2">
            <a:extLst>
              <a:ext uri="{FF2B5EF4-FFF2-40B4-BE49-F238E27FC236}">
                <a16:creationId xmlns:a16="http://schemas.microsoft.com/office/drawing/2014/main" id="{BD6DACF8-D25C-47F2-8EA1-E80ECF888E3A}"/>
              </a:ext>
            </a:extLst>
          </p:cNvPr>
          <p:cNvSpPr>
            <a:spLocks noGrp="1"/>
          </p:cNvSpPr>
          <p:nvPr>
            <p:ph idx="1"/>
          </p:nvPr>
        </p:nvSpPr>
        <p:spPr/>
        <p:txBody>
          <a:bodyPr>
            <a:normAutofit fontScale="70000" lnSpcReduction="20000"/>
          </a:bodyPr>
          <a:lstStyle/>
          <a:p>
            <a:pPr algn="just"/>
            <a:r>
              <a:rPr lang="en-US" b="0" i="0" dirty="0">
                <a:solidFill>
                  <a:srgbClr val="292929"/>
                </a:solidFill>
                <a:effectLst/>
                <a:latin typeface="charter"/>
              </a:rPr>
              <a:t>Since MLOPs is derived from DevOps so most of its principles are applicable here as well, but the main objective of MLOPs is to quicker deployments and scale up the ML model over a period of time. This is important because unlike a traditional software system, an ML system can become stale with degraded performance due to the influx of new types of data. Hence MLOPs borrowed the popular methodology of CI/CD which stands for Continuous Integration and Continuous Deployments.</a:t>
            </a:r>
          </a:p>
          <a:p>
            <a:pPr algn="just"/>
            <a:r>
              <a:rPr lang="en-US" b="0" i="0" dirty="0">
                <a:solidFill>
                  <a:srgbClr val="292929"/>
                </a:solidFill>
                <a:effectLst/>
                <a:latin typeface="charter"/>
              </a:rPr>
              <a:t>CI/CD is achieved with the help of pipelines which is nothing but an end to end automated process for creating, training, and deploying ML models by eliminating manual touchpoints.</a:t>
            </a:r>
          </a:p>
          <a:p>
            <a:pPr algn="just"/>
            <a:r>
              <a:rPr lang="en-US" b="0" i="0" dirty="0">
                <a:solidFill>
                  <a:srgbClr val="292929"/>
                </a:solidFill>
                <a:effectLst/>
                <a:latin typeface="charter"/>
              </a:rPr>
              <a:t>There are many DevOps tools available to help you design your inhouse pipelines from scratch. However, there are cloud-based platforms like GCP, Microsoft Azure, AWS that also offer end to end MLOPs services. The advantage of using cloud services is that you don’t have to develop any MLOPs solution, instead you can just focus on creating and delivering ML models.</a:t>
            </a:r>
          </a:p>
          <a:p>
            <a:pPr algn="just"/>
            <a:endParaRPr lang="en-IN" dirty="0"/>
          </a:p>
        </p:txBody>
      </p:sp>
    </p:spTree>
    <p:extLst>
      <p:ext uri="{BB962C8B-B14F-4D97-AF65-F5344CB8AC3E}">
        <p14:creationId xmlns:p14="http://schemas.microsoft.com/office/powerpoint/2010/main" val="3724455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53889-016C-460D-86FB-EBA02AD3D75A}"/>
              </a:ext>
            </a:extLst>
          </p:cNvPr>
          <p:cNvSpPr>
            <a:spLocks noGrp="1"/>
          </p:cNvSpPr>
          <p:nvPr>
            <p:ph type="title"/>
          </p:nvPr>
        </p:nvSpPr>
        <p:spPr/>
        <p:txBody>
          <a:bodyPr/>
          <a:lstStyle/>
          <a:p>
            <a:pPr algn="ctr"/>
            <a:r>
              <a:rPr lang="en-US" b="0" i="0" dirty="0">
                <a:effectLst/>
                <a:latin typeface="sohne"/>
              </a:rPr>
              <a:t>MLOPs with AWS Ecosystem</a:t>
            </a:r>
            <a:br>
              <a:rPr lang="en-US" b="0" i="0" dirty="0">
                <a:effectLst/>
                <a:latin typeface="sohne"/>
              </a:rPr>
            </a:br>
            <a:endParaRPr lang="en-IN" dirty="0"/>
          </a:p>
        </p:txBody>
      </p:sp>
      <p:sp>
        <p:nvSpPr>
          <p:cNvPr id="3" name="Content Placeholder 2">
            <a:extLst>
              <a:ext uri="{FF2B5EF4-FFF2-40B4-BE49-F238E27FC236}">
                <a16:creationId xmlns:a16="http://schemas.microsoft.com/office/drawing/2014/main" id="{BB520847-914E-498D-A9BB-872EDB3B9CBD}"/>
              </a:ext>
            </a:extLst>
          </p:cNvPr>
          <p:cNvSpPr>
            <a:spLocks noGrp="1"/>
          </p:cNvSpPr>
          <p:nvPr>
            <p:ph idx="1"/>
          </p:nvPr>
        </p:nvSpPr>
        <p:spPr>
          <a:xfrm>
            <a:off x="1141412" y="1762125"/>
            <a:ext cx="9905999" cy="4029076"/>
          </a:xfrm>
        </p:spPr>
        <p:txBody>
          <a:bodyPr>
            <a:normAutofit fontScale="85000" lnSpcReduction="20000"/>
          </a:bodyPr>
          <a:lstStyle/>
          <a:p>
            <a:pPr algn="just"/>
            <a:r>
              <a:rPr lang="en-US" b="0" i="0" dirty="0">
                <a:solidFill>
                  <a:srgbClr val="292929"/>
                </a:solidFill>
                <a:effectLst/>
                <a:latin typeface="charter"/>
              </a:rPr>
              <a:t>Amazon Web Service (AWS) is the leading cloud service provider and a pioneer in the industry. It offers a multitude of cloud services for different types of SaaS, </a:t>
            </a:r>
            <a:r>
              <a:rPr lang="en-US" b="0" i="0" dirty="0" err="1">
                <a:solidFill>
                  <a:srgbClr val="292929"/>
                </a:solidFill>
                <a:effectLst/>
                <a:latin typeface="charter"/>
              </a:rPr>
              <a:t>PaS</a:t>
            </a:r>
            <a:r>
              <a:rPr lang="en-US" b="0" i="0" dirty="0">
                <a:solidFill>
                  <a:srgbClr val="292929"/>
                </a:solidFill>
                <a:effectLst/>
                <a:latin typeface="charter"/>
              </a:rPr>
              <a:t>, and IaaS solutions and is powering thousands of well-known companies in the background.</a:t>
            </a:r>
          </a:p>
          <a:p>
            <a:pPr algn="just"/>
            <a:r>
              <a:rPr lang="en-US" b="0" i="0" dirty="0">
                <a:solidFill>
                  <a:srgbClr val="292929"/>
                </a:solidFill>
                <a:effectLst/>
                <a:latin typeface="charter"/>
              </a:rPr>
              <a:t>In this post, we will understand how can we leverage different AWS services to build an MLOPs CI/CD pipeline. We will specifically cover the following cloud services of AWS -</a:t>
            </a:r>
          </a:p>
          <a:p>
            <a:pPr algn="just"/>
            <a:r>
              <a:rPr lang="en-US" b="0" i="0" dirty="0">
                <a:solidFill>
                  <a:srgbClr val="292929"/>
                </a:solidFill>
                <a:effectLst/>
                <a:latin typeface="charter"/>
              </a:rPr>
              <a:t>1. AWS </a:t>
            </a:r>
            <a:r>
              <a:rPr lang="en-US" b="0" i="0" dirty="0" err="1">
                <a:solidFill>
                  <a:srgbClr val="292929"/>
                </a:solidFill>
                <a:effectLst/>
                <a:latin typeface="charter"/>
              </a:rPr>
              <a:t>Sagemaker</a:t>
            </a:r>
            <a:endParaRPr lang="en-US" b="0" i="0" dirty="0">
              <a:solidFill>
                <a:srgbClr val="292929"/>
              </a:solidFill>
              <a:effectLst/>
              <a:latin typeface="charter"/>
            </a:endParaRPr>
          </a:p>
          <a:p>
            <a:pPr algn="just"/>
            <a:r>
              <a:rPr lang="en-US" b="0" i="0" dirty="0">
                <a:solidFill>
                  <a:srgbClr val="292929"/>
                </a:solidFill>
                <a:effectLst/>
                <a:latin typeface="charter"/>
              </a:rPr>
              <a:t>2. AWS </a:t>
            </a:r>
            <a:r>
              <a:rPr lang="en-US" b="0" i="0" dirty="0" err="1">
                <a:solidFill>
                  <a:srgbClr val="292929"/>
                </a:solidFill>
                <a:effectLst/>
                <a:latin typeface="charter"/>
              </a:rPr>
              <a:t>CodeCommit</a:t>
            </a:r>
            <a:endParaRPr lang="en-US" b="0" i="0" dirty="0">
              <a:solidFill>
                <a:srgbClr val="292929"/>
              </a:solidFill>
              <a:effectLst/>
              <a:latin typeface="charter"/>
            </a:endParaRPr>
          </a:p>
          <a:p>
            <a:pPr algn="just"/>
            <a:r>
              <a:rPr lang="en-US" b="0" i="0" dirty="0">
                <a:solidFill>
                  <a:srgbClr val="292929"/>
                </a:solidFill>
                <a:effectLst/>
                <a:latin typeface="charter"/>
              </a:rPr>
              <a:t>3. AWS </a:t>
            </a:r>
            <a:r>
              <a:rPr lang="en-US" b="0" i="0" dirty="0" err="1">
                <a:solidFill>
                  <a:srgbClr val="292929"/>
                </a:solidFill>
                <a:effectLst/>
                <a:latin typeface="charter"/>
              </a:rPr>
              <a:t>CodePipeline</a:t>
            </a:r>
            <a:endParaRPr lang="en-US" b="0" i="0" dirty="0">
              <a:solidFill>
                <a:srgbClr val="292929"/>
              </a:solidFill>
              <a:effectLst/>
              <a:latin typeface="charter"/>
            </a:endParaRPr>
          </a:p>
          <a:p>
            <a:pPr algn="just"/>
            <a:r>
              <a:rPr lang="en-US" b="0" i="0" dirty="0">
                <a:solidFill>
                  <a:srgbClr val="292929"/>
                </a:solidFill>
                <a:effectLst/>
                <a:latin typeface="charter"/>
              </a:rPr>
              <a:t>4. AWS </a:t>
            </a:r>
            <a:r>
              <a:rPr lang="en-US" b="0" i="0" dirty="0" err="1">
                <a:solidFill>
                  <a:srgbClr val="292929"/>
                </a:solidFill>
                <a:effectLst/>
                <a:latin typeface="charter"/>
              </a:rPr>
              <a:t>CodeBuild</a:t>
            </a:r>
            <a:endParaRPr lang="en-US" b="0" i="0" dirty="0">
              <a:solidFill>
                <a:srgbClr val="292929"/>
              </a:solidFill>
              <a:effectLst/>
              <a:latin typeface="charter"/>
            </a:endParaRPr>
          </a:p>
          <a:p>
            <a:pPr algn="just"/>
            <a:r>
              <a:rPr lang="en-US" b="0" i="0" dirty="0">
                <a:solidFill>
                  <a:srgbClr val="292929"/>
                </a:solidFill>
                <a:effectLst/>
                <a:latin typeface="charter"/>
              </a:rPr>
              <a:t>5. AWS </a:t>
            </a:r>
            <a:r>
              <a:rPr lang="en-US" b="0" i="0" dirty="0" err="1">
                <a:solidFill>
                  <a:srgbClr val="292929"/>
                </a:solidFill>
                <a:effectLst/>
                <a:latin typeface="charter"/>
              </a:rPr>
              <a:t>CodeDeploy</a:t>
            </a:r>
            <a:endParaRPr lang="en-US" b="0" i="0" dirty="0">
              <a:solidFill>
                <a:srgbClr val="292929"/>
              </a:solidFill>
              <a:effectLst/>
              <a:latin typeface="charter"/>
            </a:endParaRPr>
          </a:p>
          <a:p>
            <a:pPr algn="just"/>
            <a:endParaRPr lang="en-IN" dirty="0"/>
          </a:p>
        </p:txBody>
      </p:sp>
    </p:spTree>
    <p:extLst>
      <p:ext uri="{BB962C8B-B14F-4D97-AF65-F5344CB8AC3E}">
        <p14:creationId xmlns:p14="http://schemas.microsoft.com/office/powerpoint/2010/main" val="991002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9AD36-95D6-4784-866D-DE4C7DE23F40}"/>
              </a:ext>
            </a:extLst>
          </p:cNvPr>
          <p:cNvSpPr>
            <a:spLocks noGrp="1"/>
          </p:cNvSpPr>
          <p:nvPr>
            <p:ph type="title"/>
          </p:nvPr>
        </p:nvSpPr>
        <p:spPr/>
        <p:txBody>
          <a:bodyPr/>
          <a:lstStyle/>
          <a:p>
            <a:pPr algn="ctr"/>
            <a:r>
              <a:rPr lang="en-IN" b="0" i="0" dirty="0">
                <a:effectLst/>
                <a:latin typeface="sohne"/>
              </a:rPr>
              <a:t>1. AWS </a:t>
            </a:r>
            <a:r>
              <a:rPr lang="en-IN" b="0" i="0" dirty="0" err="1">
                <a:effectLst/>
                <a:latin typeface="sohne"/>
              </a:rPr>
              <a:t>Sagemaker</a:t>
            </a:r>
            <a:br>
              <a:rPr lang="en-IN" b="0" i="0" dirty="0">
                <a:effectLst/>
                <a:latin typeface="sohne"/>
              </a:rPr>
            </a:br>
            <a:endParaRPr lang="en-IN" dirty="0"/>
          </a:p>
        </p:txBody>
      </p:sp>
      <p:pic>
        <p:nvPicPr>
          <p:cNvPr id="1026" name="Picture 2">
            <a:extLst>
              <a:ext uri="{FF2B5EF4-FFF2-40B4-BE49-F238E27FC236}">
                <a16:creationId xmlns:a16="http://schemas.microsoft.com/office/drawing/2014/main" id="{22F76888-D30F-4390-9257-4C68499408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200" y="2443163"/>
            <a:ext cx="5943600" cy="1971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9186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869AE-8A2B-4BB7-9E22-E2F22DB8E088}"/>
              </a:ext>
            </a:extLst>
          </p:cNvPr>
          <p:cNvSpPr>
            <a:spLocks noGrp="1"/>
          </p:cNvSpPr>
          <p:nvPr>
            <p:ph type="title"/>
          </p:nvPr>
        </p:nvSpPr>
        <p:spPr/>
        <p:txBody>
          <a:bodyPr/>
          <a:lstStyle/>
          <a:p>
            <a:pPr algn="ctr"/>
            <a:r>
              <a:rPr lang="en-US" dirty="0" err="1"/>
              <a:t>Sagemaker</a:t>
            </a:r>
            <a:endParaRPr lang="en-IN" dirty="0"/>
          </a:p>
        </p:txBody>
      </p:sp>
      <p:sp>
        <p:nvSpPr>
          <p:cNvPr id="3" name="Content Placeholder 2">
            <a:extLst>
              <a:ext uri="{FF2B5EF4-FFF2-40B4-BE49-F238E27FC236}">
                <a16:creationId xmlns:a16="http://schemas.microsoft.com/office/drawing/2014/main" id="{46236AE5-3608-47C1-87E1-4DFB12F008C2}"/>
              </a:ext>
            </a:extLst>
          </p:cNvPr>
          <p:cNvSpPr>
            <a:spLocks noGrp="1"/>
          </p:cNvSpPr>
          <p:nvPr>
            <p:ph idx="1"/>
          </p:nvPr>
        </p:nvSpPr>
        <p:spPr/>
        <p:txBody>
          <a:bodyPr>
            <a:normAutofit fontScale="92500"/>
          </a:bodyPr>
          <a:lstStyle/>
          <a:p>
            <a:pPr algn="just"/>
            <a:r>
              <a:rPr lang="en-US" b="0" i="0" dirty="0" err="1">
                <a:solidFill>
                  <a:srgbClr val="292929"/>
                </a:solidFill>
                <a:effectLst/>
                <a:latin typeface="charter"/>
              </a:rPr>
              <a:t>Sagemaker</a:t>
            </a:r>
            <a:r>
              <a:rPr lang="en-US" b="0" i="0" dirty="0">
                <a:solidFill>
                  <a:srgbClr val="292929"/>
                </a:solidFill>
                <a:effectLst/>
                <a:latin typeface="charter"/>
              </a:rPr>
              <a:t> is the machine learning PaaS of the AWS machine learning stack and provides end to end ML services for building, training, and deployment of the machine learning model. It is a fully managed platform, this means you don’t have to worry about the provisioning of AWS resources, </a:t>
            </a:r>
            <a:r>
              <a:rPr lang="en-US" b="0" i="0" dirty="0" err="1">
                <a:solidFill>
                  <a:srgbClr val="292929"/>
                </a:solidFill>
                <a:effectLst/>
                <a:latin typeface="charter"/>
              </a:rPr>
              <a:t>Sagemaker</a:t>
            </a:r>
            <a:r>
              <a:rPr lang="en-US" b="0" i="0" dirty="0">
                <a:solidFill>
                  <a:srgbClr val="292929"/>
                </a:solidFill>
                <a:effectLst/>
                <a:latin typeface="charter"/>
              </a:rPr>
              <a:t> will take care of its own. </a:t>
            </a:r>
            <a:r>
              <a:rPr lang="en-US" b="0" i="0" dirty="0" err="1">
                <a:solidFill>
                  <a:srgbClr val="292929"/>
                </a:solidFill>
                <a:effectLst/>
                <a:latin typeface="charter"/>
              </a:rPr>
              <a:t>Sagemaker</a:t>
            </a:r>
            <a:r>
              <a:rPr lang="en-US" b="0" i="0" dirty="0">
                <a:solidFill>
                  <a:srgbClr val="292929"/>
                </a:solidFill>
                <a:effectLst/>
                <a:latin typeface="charter"/>
              </a:rPr>
              <a:t> offers </a:t>
            </a:r>
            <a:r>
              <a:rPr lang="en-US" b="0" i="0" dirty="0" err="1">
                <a:solidFill>
                  <a:srgbClr val="292929"/>
                </a:solidFill>
                <a:effectLst/>
                <a:latin typeface="charter"/>
              </a:rPr>
              <a:t>Jupyter</a:t>
            </a:r>
            <a:r>
              <a:rPr lang="en-US" b="0" i="0" dirty="0">
                <a:solidFill>
                  <a:srgbClr val="292929"/>
                </a:solidFill>
                <a:effectLst/>
                <a:latin typeface="charter"/>
              </a:rPr>
              <a:t> Notebook instances as a service that can be launched with a single click, however, you can also carry out your work right from </a:t>
            </a:r>
            <a:r>
              <a:rPr lang="en-US" b="0" i="0" dirty="0" err="1">
                <a:solidFill>
                  <a:srgbClr val="292929"/>
                </a:solidFill>
                <a:effectLst/>
                <a:latin typeface="charter"/>
              </a:rPr>
              <a:t>Sagemaker’s</a:t>
            </a:r>
            <a:r>
              <a:rPr lang="en-US" b="0" i="0" dirty="0">
                <a:solidFill>
                  <a:srgbClr val="292929"/>
                </a:solidFill>
                <a:effectLst/>
                <a:latin typeface="charter"/>
              </a:rPr>
              <a:t> GUI console without a notebook.</a:t>
            </a:r>
          </a:p>
          <a:p>
            <a:pPr algn="just"/>
            <a:r>
              <a:rPr lang="en-US" b="0" i="0" dirty="0">
                <a:solidFill>
                  <a:srgbClr val="292929"/>
                </a:solidFill>
                <a:effectLst/>
                <a:latin typeface="charter"/>
              </a:rPr>
              <a:t>Let us take a closer look at the services of </a:t>
            </a:r>
            <a:r>
              <a:rPr lang="en-US" b="0" i="0" dirty="0" err="1">
                <a:solidFill>
                  <a:srgbClr val="292929"/>
                </a:solidFill>
                <a:effectLst/>
                <a:latin typeface="charter"/>
              </a:rPr>
              <a:t>Sagemaker</a:t>
            </a:r>
            <a:r>
              <a:rPr lang="en-US" b="0" i="0" dirty="0">
                <a:solidFill>
                  <a:srgbClr val="292929"/>
                </a:solidFill>
                <a:effectLst/>
                <a:latin typeface="charter"/>
              </a:rPr>
              <a:t> :</a:t>
            </a:r>
          </a:p>
          <a:p>
            <a:pPr algn="just"/>
            <a:endParaRPr lang="en-IN" dirty="0"/>
          </a:p>
        </p:txBody>
      </p:sp>
    </p:spTree>
    <p:extLst>
      <p:ext uri="{BB962C8B-B14F-4D97-AF65-F5344CB8AC3E}">
        <p14:creationId xmlns:p14="http://schemas.microsoft.com/office/powerpoint/2010/main" val="1570372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CD71-C953-4955-87C7-77A1F2DF6BB3}"/>
              </a:ext>
            </a:extLst>
          </p:cNvPr>
          <p:cNvSpPr>
            <a:spLocks noGrp="1"/>
          </p:cNvSpPr>
          <p:nvPr>
            <p:ph type="title"/>
          </p:nvPr>
        </p:nvSpPr>
        <p:spPr/>
        <p:txBody>
          <a:bodyPr/>
          <a:lstStyle/>
          <a:p>
            <a:pPr algn="ctr"/>
            <a:r>
              <a:rPr lang="en-US" b="0" i="0" dirty="0" err="1">
                <a:effectLst/>
                <a:latin typeface="sohne"/>
              </a:rPr>
              <a:t>i</a:t>
            </a:r>
            <a:r>
              <a:rPr lang="en-US" b="0" i="0" dirty="0">
                <a:effectLst/>
                <a:latin typeface="sohne"/>
              </a:rPr>
              <a:t>) Build</a:t>
            </a:r>
            <a:br>
              <a:rPr lang="en-US" b="0" i="0" dirty="0">
                <a:effectLst/>
                <a:latin typeface="sohne"/>
              </a:rPr>
            </a:br>
            <a:endParaRPr lang="en-IN" dirty="0"/>
          </a:p>
        </p:txBody>
      </p:sp>
      <p:sp>
        <p:nvSpPr>
          <p:cNvPr id="3" name="Content Placeholder 2">
            <a:extLst>
              <a:ext uri="{FF2B5EF4-FFF2-40B4-BE49-F238E27FC236}">
                <a16:creationId xmlns:a16="http://schemas.microsoft.com/office/drawing/2014/main" id="{A25B5AB6-2609-48C2-B0A1-61E4DC039358}"/>
              </a:ext>
            </a:extLst>
          </p:cNvPr>
          <p:cNvSpPr>
            <a:spLocks noGrp="1"/>
          </p:cNvSpPr>
          <p:nvPr>
            <p:ph idx="1"/>
          </p:nvPr>
        </p:nvSpPr>
        <p:spPr/>
        <p:txBody>
          <a:bodyPr>
            <a:normAutofit/>
          </a:bodyPr>
          <a:lstStyle/>
          <a:p>
            <a:pPr algn="just"/>
            <a:r>
              <a:rPr lang="en-US" b="0" i="0" dirty="0">
                <a:solidFill>
                  <a:srgbClr val="292929"/>
                </a:solidFill>
                <a:effectLst/>
                <a:latin typeface="charter"/>
              </a:rPr>
              <a:t>This is where you set up the environment to train your model. You can navigate to the </a:t>
            </a:r>
            <a:r>
              <a:rPr lang="en-US" b="0" i="0" dirty="0" err="1">
                <a:solidFill>
                  <a:srgbClr val="292929"/>
                </a:solidFill>
                <a:effectLst/>
                <a:latin typeface="charter"/>
              </a:rPr>
              <a:t>Sagemaker</a:t>
            </a:r>
            <a:r>
              <a:rPr lang="en-US" b="0" i="0" dirty="0">
                <a:solidFill>
                  <a:srgbClr val="292929"/>
                </a:solidFill>
                <a:effectLst/>
                <a:latin typeface="charter"/>
              </a:rPr>
              <a:t> section of AWS and configure Notebook Instances with the required </a:t>
            </a:r>
            <a:r>
              <a:rPr lang="en-US" b="0" i="0" dirty="0" err="1">
                <a:solidFill>
                  <a:srgbClr val="292929"/>
                </a:solidFill>
                <a:effectLst/>
                <a:latin typeface="charter"/>
              </a:rPr>
              <a:t>Sagemaker</a:t>
            </a:r>
            <a:r>
              <a:rPr lang="en-US" b="0" i="0" dirty="0">
                <a:solidFill>
                  <a:srgbClr val="292929"/>
                </a:solidFill>
                <a:effectLst/>
                <a:latin typeface="charter"/>
              </a:rPr>
              <a:t> instance type and S3 bucket for connecting with your data. </a:t>
            </a:r>
          </a:p>
          <a:p>
            <a:pPr algn="just"/>
            <a:r>
              <a:rPr lang="en-US" b="0" i="0" dirty="0" err="1">
                <a:solidFill>
                  <a:srgbClr val="292929"/>
                </a:solidFill>
                <a:effectLst/>
                <a:latin typeface="charter"/>
              </a:rPr>
              <a:t>Sagemaker</a:t>
            </a:r>
            <a:r>
              <a:rPr lang="en-US" b="0" i="0" dirty="0">
                <a:solidFill>
                  <a:srgbClr val="292929"/>
                </a:solidFill>
                <a:effectLst/>
                <a:latin typeface="charter"/>
              </a:rPr>
              <a:t> also provides built-in templates for some of the popular ML algorithms that are specifically optimized for the AWS environment for high performance. Otherwise, you are free to write or bring your own ML code.</a:t>
            </a:r>
          </a:p>
          <a:p>
            <a:pPr algn="just"/>
            <a:endParaRPr lang="en-IN" dirty="0"/>
          </a:p>
        </p:txBody>
      </p:sp>
    </p:spTree>
    <p:extLst>
      <p:ext uri="{BB962C8B-B14F-4D97-AF65-F5344CB8AC3E}">
        <p14:creationId xmlns:p14="http://schemas.microsoft.com/office/powerpoint/2010/main" val="20791441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 design</Template>
  <TotalTime>22</TotalTime>
  <Words>1784</Words>
  <Application>Microsoft Office PowerPoint</Application>
  <PresentationFormat>Widescreen</PresentationFormat>
  <Paragraphs>62</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charter</vt:lpstr>
      <vt:lpstr>sohne</vt:lpstr>
      <vt:lpstr>Tw Cen MT</vt:lpstr>
      <vt:lpstr>Circuit</vt:lpstr>
      <vt:lpstr>AWS MLoPS FRAMEWORK</vt:lpstr>
      <vt:lpstr>AGENDA</vt:lpstr>
      <vt:lpstr>The problem statement</vt:lpstr>
      <vt:lpstr>Reasons behind failure</vt:lpstr>
      <vt:lpstr>Objective of MLOPs</vt:lpstr>
      <vt:lpstr>MLOPs with AWS Ecosystem </vt:lpstr>
      <vt:lpstr>1. AWS Sagemaker </vt:lpstr>
      <vt:lpstr>Sagemaker</vt:lpstr>
      <vt:lpstr>i) Build </vt:lpstr>
      <vt:lpstr>ii) Train</vt:lpstr>
      <vt:lpstr>iii) Deploy</vt:lpstr>
      <vt:lpstr>2] Aws code commit </vt:lpstr>
      <vt:lpstr>Aws code commit</vt:lpstr>
      <vt:lpstr>3) AWS Code Pipeline </vt:lpstr>
      <vt:lpstr>4) AWS code build</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MLoPS FRAMEWORK</dc:title>
  <dc:creator>RAVI</dc:creator>
  <cp:lastModifiedBy>RAVI</cp:lastModifiedBy>
  <cp:revision>4</cp:revision>
  <dcterms:created xsi:type="dcterms:W3CDTF">2021-06-04T15:15:00Z</dcterms:created>
  <dcterms:modified xsi:type="dcterms:W3CDTF">2021-06-04T15:37:38Z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